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59"/>
  </p:notesMasterIdLst>
  <p:sldIdLst>
    <p:sldId id="257" r:id="rId5"/>
    <p:sldId id="258" r:id="rId6"/>
    <p:sldId id="259" r:id="rId7"/>
    <p:sldId id="260" r:id="rId8"/>
    <p:sldId id="262" r:id="rId9"/>
    <p:sldId id="261" r:id="rId10"/>
    <p:sldId id="263" r:id="rId11"/>
    <p:sldId id="264" r:id="rId12"/>
    <p:sldId id="265" r:id="rId13"/>
    <p:sldId id="266" r:id="rId14"/>
    <p:sldId id="267" r:id="rId15"/>
    <p:sldId id="268" r:id="rId16"/>
    <p:sldId id="270" r:id="rId17"/>
    <p:sldId id="279" r:id="rId18"/>
    <p:sldId id="280" r:id="rId19"/>
    <p:sldId id="269" r:id="rId20"/>
    <p:sldId id="277" r:id="rId21"/>
    <p:sldId id="278" r:id="rId22"/>
    <p:sldId id="271" r:id="rId23"/>
    <p:sldId id="281" r:id="rId24"/>
    <p:sldId id="282" r:id="rId25"/>
    <p:sldId id="283" r:id="rId26"/>
    <p:sldId id="272" r:id="rId27"/>
    <p:sldId id="273" r:id="rId28"/>
    <p:sldId id="274" r:id="rId29"/>
    <p:sldId id="284" r:id="rId30"/>
    <p:sldId id="285" r:id="rId31"/>
    <p:sldId id="300" r:id="rId32"/>
    <p:sldId id="286" r:id="rId33"/>
    <p:sldId id="301" r:id="rId34"/>
    <p:sldId id="287" r:id="rId35"/>
    <p:sldId id="302" r:id="rId36"/>
    <p:sldId id="288" r:id="rId37"/>
    <p:sldId id="303" r:id="rId38"/>
    <p:sldId id="289" r:id="rId39"/>
    <p:sldId id="304" r:id="rId40"/>
    <p:sldId id="290" r:id="rId41"/>
    <p:sldId id="291" r:id="rId42"/>
    <p:sldId id="292" r:id="rId43"/>
    <p:sldId id="293" r:id="rId44"/>
    <p:sldId id="294" r:id="rId45"/>
    <p:sldId id="295" r:id="rId46"/>
    <p:sldId id="305" r:id="rId47"/>
    <p:sldId id="308" r:id="rId48"/>
    <p:sldId id="309" r:id="rId49"/>
    <p:sldId id="310" r:id="rId50"/>
    <p:sldId id="311" r:id="rId51"/>
    <p:sldId id="312" r:id="rId52"/>
    <p:sldId id="313" r:id="rId53"/>
    <p:sldId id="314" r:id="rId54"/>
    <p:sldId id="306" r:id="rId55"/>
    <p:sldId id="307" r:id="rId56"/>
    <p:sldId id="296" r:id="rId57"/>
    <p:sldId id="297" r:id="rId58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86" autoAdjust="0"/>
    <p:restoredTop sz="92953" autoAdjust="0"/>
  </p:normalViewPr>
  <p:slideViewPr>
    <p:cSldViewPr snapToGrid="0">
      <p:cViewPr varScale="1">
        <p:scale>
          <a:sx n="80" d="100"/>
          <a:sy n="80" d="100"/>
        </p:scale>
        <p:origin x="276" y="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5" Type="http://schemas.openxmlformats.org/officeDocument/2006/relationships/slide" Target="slides/slide1.xml"/><Relationship Id="rId61" Type="http://schemas.openxmlformats.org/officeDocument/2006/relationships/viewProps" Target="viewProps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microsoft.com/office/2016/11/relationships/changesInfo" Target="changesInfos/changesInfo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uzana Palková" userId="2c14c765-04d3-4152-932a-beda227e1179" providerId="ADAL" clId="{A26D461A-7ED8-4737-A529-519D85E21F17}"/>
    <pc:docChg chg="custSel modSld modMainMaster">
      <pc:chgData name="Zuzana Palková" userId="2c14c765-04d3-4152-932a-beda227e1179" providerId="ADAL" clId="{A26D461A-7ED8-4737-A529-519D85E21F17}" dt="2025-05-26T17:43:17.068" v="50" actId="14100"/>
      <pc:docMkLst>
        <pc:docMk/>
      </pc:docMkLst>
      <pc:sldChg chg="modSp mod">
        <pc:chgData name="Zuzana Palková" userId="2c14c765-04d3-4152-932a-beda227e1179" providerId="ADAL" clId="{A26D461A-7ED8-4737-A529-519D85E21F17}" dt="2025-05-26T17:40:40.131" v="23" actId="313"/>
        <pc:sldMkLst>
          <pc:docMk/>
          <pc:sldMk cId="1118824084" sldId="264"/>
        </pc:sldMkLst>
        <pc:spChg chg="mod">
          <ac:chgData name="Zuzana Palková" userId="2c14c765-04d3-4152-932a-beda227e1179" providerId="ADAL" clId="{A26D461A-7ED8-4737-A529-519D85E21F17}" dt="2025-05-26T17:40:40.131" v="23" actId="313"/>
          <ac:spMkLst>
            <pc:docMk/>
            <pc:sldMk cId="1118824084" sldId="264"/>
            <ac:spMk id="7" creationId="{00000000-0000-0000-0000-000000000000}"/>
          </ac:spMkLst>
        </pc:spChg>
      </pc:sldChg>
      <pc:sldChg chg="modSp mod">
        <pc:chgData name="Zuzana Palková" userId="2c14c765-04d3-4152-932a-beda227e1179" providerId="ADAL" clId="{A26D461A-7ED8-4737-A529-519D85E21F17}" dt="2025-05-26T17:41:48.382" v="28" actId="403"/>
        <pc:sldMkLst>
          <pc:docMk/>
          <pc:sldMk cId="2480187460" sldId="265"/>
        </pc:sldMkLst>
        <pc:spChg chg="mod">
          <ac:chgData name="Zuzana Palková" userId="2c14c765-04d3-4152-932a-beda227e1179" providerId="ADAL" clId="{A26D461A-7ED8-4737-A529-519D85E21F17}" dt="2025-05-26T17:41:39.357" v="26" actId="403"/>
          <ac:spMkLst>
            <pc:docMk/>
            <pc:sldMk cId="2480187460" sldId="265"/>
            <ac:spMk id="9" creationId="{00000000-0000-0000-0000-000000000000}"/>
          </ac:spMkLst>
        </pc:spChg>
        <pc:spChg chg="mod">
          <ac:chgData name="Zuzana Palková" userId="2c14c765-04d3-4152-932a-beda227e1179" providerId="ADAL" clId="{A26D461A-7ED8-4737-A529-519D85E21F17}" dt="2025-05-26T17:41:42.432" v="27" actId="403"/>
          <ac:spMkLst>
            <pc:docMk/>
            <pc:sldMk cId="2480187460" sldId="265"/>
            <ac:spMk id="10" creationId="{00000000-0000-0000-0000-000000000000}"/>
          </ac:spMkLst>
        </pc:spChg>
        <pc:spChg chg="mod">
          <ac:chgData name="Zuzana Palková" userId="2c14c765-04d3-4152-932a-beda227e1179" providerId="ADAL" clId="{A26D461A-7ED8-4737-A529-519D85E21F17}" dt="2025-05-26T17:41:48.382" v="28" actId="403"/>
          <ac:spMkLst>
            <pc:docMk/>
            <pc:sldMk cId="2480187460" sldId="265"/>
            <ac:spMk id="11" creationId="{00000000-0000-0000-0000-000000000000}"/>
          </ac:spMkLst>
        </pc:spChg>
      </pc:sldChg>
      <pc:sldChg chg="modSp mod">
        <pc:chgData name="Zuzana Palková" userId="2c14c765-04d3-4152-932a-beda227e1179" providerId="ADAL" clId="{A26D461A-7ED8-4737-A529-519D85E21F17}" dt="2025-05-26T17:42:21.138" v="31" actId="20577"/>
        <pc:sldMkLst>
          <pc:docMk/>
          <pc:sldMk cId="3659796265" sldId="291"/>
        </pc:sldMkLst>
        <pc:spChg chg="mod">
          <ac:chgData name="Zuzana Palková" userId="2c14c765-04d3-4152-932a-beda227e1179" providerId="ADAL" clId="{A26D461A-7ED8-4737-A529-519D85E21F17}" dt="2025-05-26T17:42:21.138" v="31" actId="20577"/>
          <ac:spMkLst>
            <pc:docMk/>
            <pc:sldMk cId="3659796265" sldId="291"/>
            <ac:spMk id="2" creationId="{00000000-0000-0000-0000-000000000000}"/>
          </ac:spMkLst>
        </pc:spChg>
      </pc:sldChg>
      <pc:sldChg chg="modSp mod">
        <pc:chgData name="Zuzana Palková" userId="2c14c765-04d3-4152-932a-beda227e1179" providerId="ADAL" clId="{A26D461A-7ED8-4737-A529-519D85E21F17}" dt="2025-05-26T17:42:28.675" v="32" actId="14100"/>
        <pc:sldMkLst>
          <pc:docMk/>
          <pc:sldMk cId="1206466277" sldId="293"/>
        </pc:sldMkLst>
        <pc:spChg chg="mod">
          <ac:chgData name="Zuzana Palková" userId="2c14c765-04d3-4152-932a-beda227e1179" providerId="ADAL" clId="{A26D461A-7ED8-4737-A529-519D85E21F17}" dt="2025-05-26T17:42:28.675" v="32" actId="14100"/>
          <ac:spMkLst>
            <pc:docMk/>
            <pc:sldMk cId="1206466277" sldId="293"/>
            <ac:spMk id="3" creationId="{00000000-0000-0000-0000-000000000000}"/>
          </ac:spMkLst>
        </pc:spChg>
      </pc:sldChg>
      <pc:sldChg chg="modSp mod">
        <pc:chgData name="Zuzana Palková" userId="2c14c765-04d3-4152-932a-beda227e1179" providerId="ADAL" clId="{A26D461A-7ED8-4737-A529-519D85E21F17}" dt="2025-05-26T17:42:35.288" v="34" actId="14100"/>
        <pc:sldMkLst>
          <pc:docMk/>
          <pc:sldMk cId="2306424211" sldId="294"/>
        </pc:sldMkLst>
        <pc:spChg chg="mod">
          <ac:chgData name="Zuzana Palková" userId="2c14c765-04d3-4152-932a-beda227e1179" providerId="ADAL" clId="{A26D461A-7ED8-4737-A529-519D85E21F17}" dt="2025-05-26T17:42:35.288" v="34" actId="14100"/>
          <ac:spMkLst>
            <pc:docMk/>
            <pc:sldMk cId="2306424211" sldId="294"/>
            <ac:spMk id="2" creationId="{00000000-0000-0000-0000-000000000000}"/>
          </ac:spMkLst>
        </pc:spChg>
      </pc:sldChg>
      <pc:sldChg chg="delSp modSp mod">
        <pc:chgData name="Zuzana Palková" userId="2c14c765-04d3-4152-932a-beda227e1179" providerId="ADAL" clId="{A26D461A-7ED8-4737-A529-519D85E21F17}" dt="2025-05-26T17:43:17.068" v="50" actId="14100"/>
        <pc:sldMkLst>
          <pc:docMk/>
          <pc:sldMk cId="3799783318" sldId="295"/>
        </pc:sldMkLst>
        <pc:spChg chg="mod">
          <ac:chgData name="Zuzana Palková" userId="2c14c765-04d3-4152-932a-beda227e1179" providerId="ADAL" clId="{A26D461A-7ED8-4737-A529-519D85E21F17}" dt="2025-05-26T17:43:17.068" v="50" actId="14100"/>
          <ac:spMkLst>
            <pc:docMk/>
            <pc:sldMk cId="3799783318" sldId="295"/>
            <ac:spMk id="2" creationId="{00000000-0000-0000-0000-000000000000}"/>
          </ac:spMkLst>
        </pc:spChg>
        <pc:spChg chg="del mod">
          <ac:chgData name="Zuzana Palková" userId="2c14c765-04d3-4152-932a-beda227e1179" providerId="ADAL" clId="{A26D461A-7ED8-4737-A529-519D85E21F17}" dt="2025-05-26T17:42:50.454" v="38"/>
          <ac:spMkLst>
            <pc:docMk/>
            <pc:sldMk cId="3799783318" sldId="295"/>
            <ac:spMk id="3" creationId="{00000000-0000-0000-0000-000000000000}"/>
          </ac:spMkLst>
        </pc:spChg>
        <pc:spChg chg="del mod">
          <ac:chgData name="Zuzana Palková" userId="2c14c765-04d3-4152-932a-beda227e1179" providerId="ADAL" clId="{A26D461A-7ED8-4737-A529-519D85E21F17}" dt="2025-05-26T17:43:07.673" v="45"/>
          <ac:spMkLst>
            <pc:docMk/>
            <pc:sldMk cId="3799783318" sldId="295"/>
            <ac:spMk id="4" creationId="{00000000-0000-0000-0000-000000000000}"/>
          </ac:spMkLst>
        </pc:spChg>
      </pc:sldChg>
      <pc:sldMasterChg chg="modSldLayout">
        <pc:chgData name="Zuzana Palková" userId="2c14c765-04d3-4152-932a-beda227e1179" providerId="ADAL" clId="{A26D461A-7ED8-4737-A529-519D85E21F17}" dt="2025-05-26T17:39:24.796" v="5"/>
        <pc:sldMasterMkLst>
          <pc:docMk/>
          <pc:sldMasterMk cId="4128141459" sldId="2147483648"/>
        </pc:sldMasterMkLst>
        <pc:sldLayoutChg chg="modSp">
          <pc:chgData name="Zuzana Palková" userId="2c14c765-04d3-4152-932a-beda227e1179" providerId="ADAL" clId="{A26D461A-7ED8-4737-A529-519D85E21F17}" dt="2025-05-26T17:38:57.195" v="2" actId="735"/>
          <pc:sldLayoutMkLst>
            <pc:docMk/>
            <pc:sldMasterMk cId="4128141459" sldId="2147483648"/>
            <pc:sldLayoutMk cId="2660480026" sldId="2147483652"/>
          </pc:sldLayoutMkLst>
        </pc:sldLayoutChg>
        <pc:sldLayoutChg chg="modSp">
          <pc:chgData name="Zuzana Palková" userId="2c14c765-04d3-4152-932a-beda227e1179" providerId="ADAL" clId="{A26D461A-7ED8-4737-A529-519D85E21F17}" dt="2025-05-26T17:38:57.876" v="3" actId="735"/>
          <pc:sldLayoutMkLst>
            <pc:docMk/>
            <pc:sldMasterMk cId="4128141459" sldId="2147483648"/>
            <pc:sldLayoutMk cId="2058099733" sldId="2147483653"/>
          </pc:sldLayoutMkLst>
        </pc:sldLayoutChg>
        <pc:sldLayoutChg chg="modSp">
          <pc:chgData name="Zuzana Palková" userId="2c14c765-04d3-4152-932a-beda227e1179" providerId="ADAL" clId="{A26D461A-7ED8-4737-A529-519D85E21F17}" dt="2025-05-26T17:38:57.109" v="1" actId="735"/>
          <pc:sldLayoutMkLst>
            <pc:docMk/>
            <pc:sldMasterMk cId="4128141459" sldId="2147483648"/>
            <pc:sldLayoutMk cId="3200094018" sldId="2147483654"/>
          </pc:sldLayoutMkLst>
        </pc:sldLayoutChg>
        <pc:sldLayoutChg chg="modSp mod">
          <pc:chgData name="Zuzana Palková" userId="2c14c765-04d3-4152-932a-beda227e1179" providerId="ADAL" clId="{A26D461A-7ED8-4737-A529-519D85E21F17}" dt="2025-05-26T17:39:24.796" v="5"/>
          <pc:sldLayoutMkLst>
            <pc:docMk/>
            <pc:sldMasterMk cId="4128141459" sldId="2147483648"/>
            <pc:sldLayoutMk cId="528082697" sldId="2147483655"/>
          </pc:sldLayoutMkLst>
          <pc:spChg chg="mod">
            <ac:chgData name="Zuzana Palková" userId="2c14c765-04d3-4152-932a-beda227e1179" providerId="ADAL" clId="{A26D461A-7ED8-4737-A529-519D85E21F17}" dt="2025-05-26T17:39:24.796" v="5"/>
            <ac:spMkLst>
              <pc:docMk/>
              <pc:sldMasterMk cId="4128141459" sldId="2147483648"/>
              <pc:sldLayoutMk cId="528082697" sldId="2147483655"/>
              <ac:spMk id="8" creationId="{3F414605-3C0A-3CE2-4DC0-ED3BEC842CAE}"/>
            </ac:spMkLst>
          </pc:spChg>
          <pc:spChg chg="mod">
            <ac:chgData name="Zuzana Palková" userId="2c14c765-04d3-4152-932a-beda227e1179" providerId="ADAL" clId="{A26D461A-7ED8-4737-A529-519D85E21F17}" dt="2025-05-26T17:39:15.432" v="4"/>
            <ac:spMkLst>
              <pc:docMk/>
              <pc:sldMasterMk cId="4128141459" sldId="2147483648"/>
              <pc:sldLayoutMk cId="528082697" sldId="2147483655"/>
              <ac:spMk id="9" creationId="{E3494E8B-FCCE-7EA0-630F-71FCC0803DF2}"/>
            </ac:spMkLst>
          </pc:spChg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507083-5FF9-41EA-AB59-C84B0E9E1B4D}" type="doc">
      <dgm:prSet loTypeId="urn:microsoft.com/office/officeart/2005/8/layout/gear1" loCatId="relationship" qsTypeId="urn:microsoft.com/office/officeart/2005/8/quickstyle/3d5" qsCatId="3D" csTypeId="urn:microsoft.com/office/officeart/2005/8/colors/colorful2" csCatId="colorful" phldr="1"/>
      <dgm:spPr/>
    </dgm:pt>
    <dgm:pt modelId="{0C7863A5-8D86-445A-AC1B-CADECF8A0CD1}">
      <dgm:prSet phldrT="[Testo]"/>
      <dgm:spPr/>
      <dgm:t>
        <a:bodyPr/>
        <a:lstStyle/>
        <a:p>
          <a:r>
            <a:rPr lang="en-US" dirty="0"/>
            <a:t>Kombinuje technické znalosti s inováciami</a:t>
          </a:r>
          <a:endParaRPr lang="it-IT" dirty="0"/>
        </a:p>
      </dgm:t>
    </dgm:pt>
    <dgm:pt modelId="{05612AE4-E365-479C-8555-610B54604DEA}" type="parTrans" cxnId="{77A86D5A-91F3-401A-B882-5342D6E99274}">
      <dgm:prSet/>
      <dgm:spPr/>
      <dgm:t>
        <a:bodyPr/>
        <a:lstStyle/>
        <a:p>
          <a:endParaRPr lang="it-IT"/>
        </a:p>
      </dgm:t>
    </dgm:pt>
    <dgm:pt modelId="{2440B7CB-E996-45F4-ADEB-5A4C45B57A0D}" type="sibTrans" cxnId="{77A86D5A-91F3-401A-B882-5342D6E99274}">
      <dgm:prSet/>
      <dgm:spPr/>
      <dgm:t>
        <a:bodyPr/>
        <a:lstStyle/>
        <a:p>
          <a:endParaRPr lang="it-IT"/>
        </a:p>
      </dgm:t>
    </dgm:pt>
    <dgm:pt modelId="{EDB4B97E-B1D5-4DC2-AC1D-F6C2DB6BDA7E}">
      <dgm:prSet phldrT="[Testo]"/>
      <dgm:spPr/>
      <dgm:t>
        <a:bodyPr/>
        <a:lstStyle/>
        <a:p>
          <a:r>
            <a:rPr lang="it-IT" dirty="0" err="1"/>
            <a:t>Osvojte si flexibilné myslenie </a:t>
          </a:r>
          <a:r>
            <a:rPr lang="it-IT" dirty="0"/>
            <a:t>a </a:t>
          </a:r>
          <a:r>
            <a:rPr lang="it-IT" dirty="0" err="1"/>
            <a:t>prispôsobivosť</a:t>
          </a:r>
          <a:endParaRPr lang="it-IT" dirty="0"/>
        </a:p>
      </dgm:t>
    </dgm:pt>
    <dgm:pt modelId="{9184CDEC-D5C3-4D36-ACD4-8D0FFC65E5A3}" type="parTrans" cxnId="{E5A51D98-129D-4F11-B781-1CF8C4791764}">
      <dgm:prSet/>
      <dgm:spPr/>
      <dgm:t>
        <a:bodyPr/>
        <a:lstStyle/>
        <a:p>
          <a:endParaRPr lang="it-IT"/>
        </a:p>
      </dgm:t>
    </dgm:pt>
    <dgm:pt modelId="{A14DFEAE-932F-4602-8081-CEA0B5DE6FBD}" type="sibTrans" cxnId="{E5A51D98-129D-4F11-B781-1CF8C4791764}">
      <dgm:prSet/>
      <dgm:spPr/>
      <dgm:t>
        <a:bodyPr/>
        <a:lstStyle/>
        <a:p>
          <a:endParaRPr lang="it-IT"/>
        </a:p>
      </dgm:t>
    </dgm:pt>
    <dgm:pt modelId="{1AA5293E-624A-4498-B935-171ADC471753}">
      <dgm:prSet phldrT="[Testo]"/>
      <dgm:spPr/>
      <dgm:t>
        <a:bodyPr/>
        <a:lstStyle/>
        <a:p>
          <a:r>
            <a:rPr lang="it-IT" dirty="0" err="1"/>
            <a:t>Preskúmajte </a:t>
          </a:r>
          <a:r>
            <a:rPr lang="it-IT" dirty="0"/>
            <a:t>viacero </a:t>
          </a:r>
          <a:r>
            <a:rPr lang="it-IT" dirty="0" err="1"/>
            <a:t>riešení </a:t>
          </a:r>
          <a:r>
            <a:rPr lang="it-IT" dirty="0"/>
            <a:t>a </a:t>
          </a:r>
          <a:r>
            <a:rPr lang="it-IT" dirty="0" err="1"/>
            <a:t>perspektív</a:t>
          </a:r>
          <a:endParaRPr lang="it-IT" dirty="0"/>
        </a:p>
      </dgm:t>
    </dgm:pt>
    <dgm:pt modelId="{0B33316B-BFCF-4AEF-80E1-4E5B3AF6D2C6}" type="parTrans" cxnId="{94B5C8CA-6E6F-43CA-A6EA-717719B3D415}">
      <dgm:prSet/>
      <dgm:spPr/>
      <dgm:t>
        <a:bodyPr/>
        <a:lstStyle/>
        <a:p>
          <a:endParaRPr lang="it-IT"/>
        </a:p>
      </dgm:t>
    </dgm:pt>
    <dgm:pt modelId="{7DFB3B40-1635-41ED-9BC0-ECA4EB123558}" type="sibTrans" cxnId="{94B5C8CA-6E6F-43CA-A6EA-717719B3D415}">
      <dgm:prSet/>
      <dgm:spPr/>
      <dgm:t>
        <a:bodyPr/>
        <a:lstStyle/>
        <a:p>
          <a:endParaRPr lang="it-IT"/>
        </a:p>
      </dgm:t>
    </dgm:pt>
    <dgm:pt modelId="{E5492E84-2E0B-4CED-8E2C-D70B7B9EAF2F}" type="pres">
      <dgm:prSet presAssocID="{74507083-5FF9-41EA-AB59-C84B0E9E1B4D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EDC0131A-4CAA-49B2-A46B-1E5AE0CC502C}" type="pres">
      <dgm:prSet presAssocID="{0C7863A5-8D86-445A-AC1B-CADECF8A0CD1}" presName="gear1" presStyleLbl="node1" presStyleIdx="0" presStyleCnt="3">
        <dgm:presLayoutVars>
          <dgm:chMax val="1"/>
          <dgm:bulletEnabled val="1"/>
        </dgm:presLayoutVars>
      </dgm:prSet>
      <dgm:spPr/>
    </dgm:pt>
    <dgm:pt modelId="{5C20D9E0-2831-4A00-A949-0428FE84630D}" type="pres">
      <dgm:prSet presAssocID="{0C7863A5-8D86-445A-AC1B-CADECF8A0CD1}" presName="gear1srcNode" presStyleLbl="node1" presStyleIdx="0" presStyleCnt="3"/>
      <dgm:spPr/>
    </dgm:pt>
    <dgm:pt modelId="{450020AB-3BBB-4CF9-9845-DC247BE9F5A6}" type="pres">
      <dgm:prSet presAssocID="{0C7863A5-8D86-445A-AC1B-CADECF8A0CD1}" presName="gear1dstNode" presStyleLbl="node1" presStyleIdx="0" presStyleCnt="3"/>
      <dgm:spPr/>
    </dgm:pt>
    <dgm:pt modelId="{7E4E1090-3F7E-44B9-A236-0DAA906CC078}" type="pres">
      <dgm:prSet presAssocID="{EDB4B97E-B1D5-4DC2-AC1D-F6C2DB6BDA7E}" presName="gear2" presStyleLbl="node1" presStyleIdx="1" presStyleCnt="3">
        <dgm:presLayoutVars>
          <dgm:chMax val="1"/>
          <dgm:bulletEnabled val="1"/>
        </dgm:presLayoutVars>
      </dgm:prSet>
      <dgm:spPr/>
    </dgm:pt>
    <dgm:pt modelId="{D8439411-F573-4897-B793-C21F5302107A}" type="pres">
      <dgm:prSet presAssocID="{EDB4B97E-B1D5-4DC2-AC1D-F6C2DB6BDA7E}" presName="gear2srcNode" presStyleLbl="node1" presStyleIdx="1" presStyleCnt="3"/>
      <dgm:spPr/>
    </dgm:pt>
    <dgm:pt modelId="{D03E07DB-A54A-4F91-BFAD-5D924DCC1A53}" type="pres">
      <dgm:prSet presAssocID="{EDB4B97E-B1D5-4DC2-AC1D-F6C2DB6BDA7E}" presName="gear2dstNode" presStyleLbl="node1" presStyleIdx="1" presStyleCnt="3"/>
      <dgm:spPr/>
    </dgm:pt>
    <dgm:pt modelId="{844FE513-DFC0-40B6-B7A9-7BCFE5FDE240}" type="pres">
      <dgm:prSet presAssocID="{1AA5293E-624A-4498-B935-171ADC471753}" presName="gear3" presStyleLbl="node1" presStyleIdx="2" presStyleCnt="3"/>
      <dgm:spPr/>
    </dgm:pt>
    <dgm:pt modelId="{E63F1E1F-DC30-479D-9B68-E153D7C8F450}" type="pres">
      <dgm:prSet presAssocID="{1AA5293E-624A-4498-B935-171ADC471753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8E5AB1F0-0C3F-4978-96A4-0D87CE6D5D86}" type="pres">
      <dgm:prSet presAssocID="{1AA5293E-624A-4498-B935-171ADC471753}" presName="gear3srcNode" presStyleLbl="node1" presStyleIdx="2" presStyleCnt="3"/>
      <dgm:spPr/>
    </dgm:pt>
    <dgm:pt modelId="{BC7349CF-9DAB-462C-8592-5F5B32C589F7}" type="pres">
      <dgm:prSet presAssocID="{1AA5293E-624A-4498-B935-171ADC471753}" presName="gear3dstNode" presStyleLbl="node1" presStyleIdx="2" presStyleCnt="3"/>
      <dgm:spPr/>
    </dgm:pt>
    <dgm:pt modelId="{CBC38DD9-9DF2-401A-871C-6B247456E31D}" type="pres">
      <dgm:prSet presAssocID="{2440B7CB-E996-45F4-ADEB-5A4C45B57A0D}" presName="connector1" presStyleLbl="sibTrans2D1" presStyleIdx="0" presStyleCnt="3"/>
      <dgm:spPr/>
    </dgm:pt>
    <dgm:pt modelId="{A0BE849F-6E6B-4E2E-8BA8-2177C0BB6460}" type="pres">
      <dgm:prSet presAssocID="{A14DFEAE-932F-4602-8081-CEA0B5DE6FBD}" presName="connector2" presStyleLbl="sibTrans2D1" presStyleIdx="1" presStyleCnt="3"/>
      <dgm:spPr/>
    </dgm:pt>
    <dgm:pt modelId="{19A9411F-5B03-4AA6-8EE4-083DE0C79444}" type="pres">
      <dgm:prSet presAssocID="{7DFB3B40-1635-41ED-9BC0-ECA4EB123558}" presName="connector3" presStyleLbl="sibTrans2D1" presStyleIdx="2" presStyleCnt="3"/>
      <dgm:spPr/>
    </dgm:pt>
  </dgm:ptLst>
  <dgm:cxnLst>
    <dgm:cxn modelId="{20E3F70F-D3E8-4ECF-B868-EE6FDE377C6F}" type="presOf" srcId="{2440B7CB-E996-45F4-ADEB-5A4C45B57A0D}" destId="{CBC38DD9-9DF2-401A-871C-6B247456E31D}" srcOrd="0" destOrd="0" presId="urn:microsoft.com/office/officeart/2005/8/layout/gear1"/>
    <dgm:cxn modelId="{BA584317-2FCE-424E-82D8-9BD88944BFD3}" type="presOf" srcId="{1AA5293E-624A-4498-B935-171ADC471753}" destId="{E63F1E1F-DC30-479D-9B68-E153D7C8F450}" srcOrd="1" destOrd="0" presId="urn:microsoft.com/office/officeart/2005/8/layout/gear1"/>
    <dgm:cxn modelId="{E9262528-663A-4152-8E9F-F9170AC8E2CB}" type="presOf" srcId="{EDB4B97E-B1D5-4DC2-AC1D-F6C2DB6BDA7E}" destId="{7E4E1090-3F7E-44B9-A236-0DAA906CC078}" srcOrd="0" destOrd="0" presId="urn:microsoft.com/office/officeart/2005/8/layout/gear1"/>
    <dgm:cxn modelId="{F60C5741-CF61-441A-BBFA-916D3BC48EED}" type="presOf" srcId="{1AA5293E-624A-4498-B935-171ADC471753}" destId="{8E5AB1F0-0C3F-4978-96A4-0D87CE6D5D86}" srcOrd="2" destOrd="0" presId="urn:microsoft.com/office/officeart/2005/8/layout/gear1"/>
    <dgm:cxn modelId="{AA26E445-F2D7-4E3B-90CD-185882F8FC01}" type="presOf" srcId="{0C7863A5-8D86-445A-AC1B-CADECF8A0CD1}" destId="{EDC0131A-4CAA-49B2-A46B-1E5AE0CC502C}" srcOrd="0" destOrd="0" presId="urn:microsoft.com/office/officeart/2005/8/layout/gear1"/>
    <dgm:cxn modelId="{E892D64C-FF94-4E58-85A8-2E2479F94A9E}" type="presOf" srcId="{0C7863A5-8D86-445A-AC1B-CADECF8A0CD1}" destId="{5C20D9E0-2831-4A00-A949-0428FE84630D}" srcOrd="1" destOrd="0" presId="urn:microsoft.com/office/officeart/2005/8/layout/gear1"/>
    <dgm:cxn modelId="{5946B84E-D9D5-43D0-B9D9-3B211A3FF52A}" type="presOf" srcId="{7DFB3B40-1635-41ED-9BC0-ECA4EB123558}" destId="{19A9411F-5B03-4AA6-8EE4-083DE0C79444}" srcOrd="0" destOrd="0" presId="urn:microsoft.com/office/officeart/2005/8/layout/gear1"/>
    <dgm:cxn modelId="{415A7F58-F786-4FE1-AC81-F581D2547DF7}" type="presOf" srcId="{74507083-5FF9-41EA-AB59-C84B0E9E1B4D}" destId="{E5492E84-2E0B-4CED-8E2C-D70B7B9EAF2F}" srcOrd="0" destOrd="0" presId="urn:microsoft.com/office/officeart/2005/8/layout/gear1"/>
    <dgm:cxn modelId="{77A86D5A-91F3-401A-B882-5342D6E99274}" srcId="{74507083-5FF9-41EA-AB59-C84B0E9E1B4D}" destId="{0C7863A5-8D86-445A-AC1B-CADECF8A0CD1}" srcOrd="0" destOrd="0" parTransId="{05612AE4-E365-479C-8555-610B54604DEA}" sibTransId="{2440B7CB-E996-45F4-ADEB-5A4C45B57A0D}"/>
    <dgm:cxn modelId="{B9E6FF95-9C53-4074-B4DF-D79DC06E9E5D}" type="presOf" srcId="{1AA5293E-624A-4498-B935-171ADC471753}" destId="{844FE513-DFC0-40B6-B7A9-7BCFE5FDE240}" srcOrd="0" destOrd="0" presId="urn:microsoft.com/office/officeart/2005/8/layout/gear1"/>
    <dgm:cxn modelId="{E5A51D98-129D-4F11-B781-1CF8C4791764}" srcId="{74507083-5FF9-41EA-AB59-C84B0E9E1B4D}" destId="{EDB4B97E-B1D5-4DC2-AC1D-F6C2DB6BDA7E}" srcOrd="1" destOrd="0" parTransId="{9184CDEC-D5C3-4D36-ACD4-8D0FFC65E5A3}" sibTransId="{A14DFEAE-932F-4602-8081-CEA0B5DE6FBD}"/>
    <dgm:cxn modelId="{C4E7B1A5-D442-4D22-B704-DC3A5FAB293E}" type="presOf" srcId="{0C7863A5-8D86-445A-AC1B-CADECF8A0CD1}" destId="{450020AB-3BBB-4CF9-9845-DC247BE9F5A6}" srcOrd="2" destOrd="0" presId="urn:microsoft.com/office/officeart/2005/8/layout/gear1"/>
    <dgm:cxn modelId="{94B5C8CA-6E6F-43CA-A6EA-717719B3D415}" srcId="{74507083-5FF9-41EA-AB59-C84B0E9E1B4D}" destId="{1AA5293E-624A-4498-B935-171ADC471753}" srcOrd="2" destOrd="0" parTransId="{0B33316B-BFCF-4AEF-80E1-4E5B3AF6D2C6}" sibTransId="{7DFB3B40-1635-41ED-9BC0-ECA4EB123558}"/>
    <dgm:cxn modelId="{7F31D0DE-2697-4685-83F6-1AA5810B2B54}" type="presOf" srcId="{EDB4B97E-B1D5-4DC2-AC1D-F6C2DB6BDA7E}" destId="{D03E07DB-A54A-4F91-BFAD-5D924DCC1A53}" srcOrd="2" destOrd="0" presId="urn:microsoft.com/office/officeart/2005/8/layout/gear1"/>
    <dgm:cxn modelId="{AC1590E4-EDDA-4BF7-8EEE-A733A5F9EA34}" type="presOf" srcId="{EDB4B97E-B1D5-4DC2-AC1D-F6C2DB6BDA7E}" destId="{D8439411-F573-4897-B793-C21F5302107A}" srcOrd="1" destOrd="0" presId="urn:microsoft.com/office/officeart/2005/8/layout/gear1"/>
    <dgm:cxn modelId="{74C624EF-A234-4C1B-80E0-534B83386176}" type="presOf" srcId="{1AA5293E-624A-4498-B935-171ADC471753}" destId="{BC7349CF-9DAB-462C-8592-5F5B32C589F7}" srcOrd="3" destOrd="0" presId="urn:microsoft.com/office/officeart/2005/8/layout/gear1"/>
    <dgm:cxn modelId="{C16DF5F7-71AF-4C9A-B3B2-EA981A5BE85F}" type="presOf" srcId="{A14DFEAE-932F-4602-8081-CEA0B5DE6FBD}" destId="{A0BE849F-6E6B-4E2E-8BA8-2177C0BB6460}" srcOrd="0" destOrd="0" presId="urn:microsoft.com/office/officeart/2005/8/layout/gear1"/>
    <dgm:cxn modelId="{91D30A1C-89BC-441F-AB88-97E3A1264F8D}" type="presParOf" srcId="{E5492E84-2E0B-4CED-8E2C-D70B7B9EAF2F}" destId="{EDC0131A-4CAA-49B2-A46B-1E5AE0CC502C}" srcOrd="0" destOrd="0" presId="urn:microsoft.com/office/officeart/2005/8/layout/gear1"/>
    <dgm:cxn modelId="{87B17263-AEF0-47E2-8560-53DFF0349FFF}" type="presParOf" srcId="{E5492E84-2E0B-4CED-8E2C-D70B7B9EAF2F}" destId="{5C20D9E0-2831-4A00-A949-0428FE84630D}" srcOrd="1" destOrd="0" presId="urn:microsoft.com/office/officeart/2005/8/layout/gear1"/>
    <dgm:cxn modelId="{86954794-CE8E-4A3E-9301-AAB4893F43D4}" type="presParOf" srcId="{E5492E84-2E0B-4CED-8E2C-D70B7B9EAF2F}" destId="{450020AB-3BBB-4CF9-9845-DC247BE9F5A6}" srcOrd="2" destOrd="0" presId="urn:microsoft.com/office/officeart/2005/8/layout/gear1"/>
    <dgm:cxn modelId="{6C3CED4B-583E-4D38-9783-A6528C313D7B}" type="presParOf" srcId="{E5492E84-2E0B-4CED-8E2C-D70B7B9EAF2F}" destId="{7E4E1090-3F7E-44B9-A236-0DAA906CC078}" srcOrd="3" destOrd="0" presId="urn:microsoft.com/office/officeart/2005/8/layout/gear1"/>
    <dgm:cxn modelId="{8C7403E6-BDC3-40B6-9B0A-E7EDACB66602}" type="presParOf" srcId="{E5492E84-2E0B-4CED-8E2C-D70B7B9EAF2F}" destId="{D8439411-F573-4897-B793-C21F5302107A}" srcOrd="4" destOrd="0" presId="urn:microsoft.com/office/officeart/2005/8/layout/gear1"/>
    <dgm:cxn modelId="{535B5808-4C8F-4554-BBCD-53DBDA480EF9}" type="presParOf" srcId="{E5492E84-2E0B-4CED-8E2C-D70B7B9EAF2F}" destId="{D03E07DB-A54A-4F91-BFAD-5D924DCC1A53}" srcOrd="5" destOrd="0" presId="urn:microsoft.com/office/officeart/2005/8/layout/gear1"/>
    <dgm:cxn modelId="{A344FB22-0313-4EE9-989E-EF76A406AEBA}" type="presParOf" srcId="{E5492E84-2E0B-4CED-8E2C-D70B7B9EAF2F}" destId="{844FE513-DFC0-40B6-B7A9-7BCFE5FDE240}" srcOrd="6" destOrd="0" presId="urn:microsoft.com/office/officeart/2005/8/layout/gear1"/>
    <dgm:cxn modelId="{D6F5D1D7-F152-4728-BA27-5858CF103587}" type="presParOf" srcId="{E5492E84-2E0B-4CED-8E2C-D70B7B9EAF2F}" destId="{E63F1E1F-DC30-479D-9B68-E153D7C8F450}" srcOrd="7" destOrd="0" presId="urn:microsoft.com/office/officeart/2005/8/layout/gear1"/>
    <dgm:cxn modelId="{F5D8C3F2-5221-42EF-8D8F-8AF86129E8A9}" type="presParOf" srcId="{E5492E84-2E0B-4CED-8E2C-D70B7B9EAF2F}" destId="{8E5AB1F0-0C3F-4978-96A4-0D87CE6D5D86}" srcOrd="8" destOrd="0" presId="urn:microsoft.com/office/officeart/2005/8/layout/gear1"/>
    <dgm:cxn modelId="{9D578BAC-C91C-4EEF-85EC-BEB181954953}" type="presParOf" srcId="{E5492E84-2E0B-4CED-8E2C-D70B7B9EAF2F}" destId="{BC7349CF-9DAB-462C-8592-5F5B32C589F7}" srcOrd="9" destOrd="0" presId="urn:microsoft.com/office/officeart/2005/8/layout/gear1"/>
    <dgm:cxn modelId="{9F13E1DC-86E4-4626-AA8A-7D47CE318590}" type="presParOf" srcId="{E5492E84-2E0B-4CED-8E2C-D70B7B9EAF2F}" destId="{CBC38DD9-9DF2-401A-871C-6B247456E31D}" srcOrd="10" destOrd="0" presId="urn:microsoft.com/office/officeart/2005/8/layout/gear1"/>
    <dgm:cxn modelId="{53B0CAD9-411D-4677-B66E-DBEAE7055008}" type="presParOf" srcId="{E5492E84-2E0B-4CED-8E2C-D70B7B9EAF2F}" destId="{A0BE849F-6E6B-4E2E-8BA8-2177C0BB6460}" srcOrd="11" destOrd="0" presId="urn:microsoft.com/office/officeart/2005/8/layout/gear1"/>
    <dgm:cxn modelId="{60115452-169C-4413-BFEC-25A236371EC5}" type="presParOf" srcId="{E5492E84-2E0B-4CED-8E2C-D70B7B9EAF2F}" destId="{19A9411F-5B03-4AA6-8EE4-083DE0C79444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8B808E6-F7ED-4C07-824B-72CB5EB9AAA3}" type="doc">
      <dgm:prSet loTypeId="urn:microsoft.com/office/officeart/2005/8/layout/cycle8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it-IT"/>
        </a:p>
      </dgm:t>
    </dgm:pt>
    <dgm:pt modelId="{DC85624E-D264-46A7-A8EC-1D72221FFBA8}">
      <dgm:prSet phldrT="[Testo]" custT="1"/>
      <dgm:spPr/>
      <dgm:t>
        <a:bodyPr/>
        <a:lstStyle/>
        <a:p>
          <a:r>
            <a:rPr lang="it-IT" sz="1600" b="1" dirty="0" err="1"/>
            <a:t>Kladenie otázok</a:t>
          </a:r>
          <a:endParaRPr lang="it-IT" sz="1600" b="1" dirty="0"/>
        </a:p>
      </dgm:t>
    </dgm:pt>
    <dgm:pt modelId="{9B1F96F5-B117-4B0E-AE09-AF1F0D7F7C88}" type="parTrans" cxnId="{3728E2CB-FCF0-4D21-B6F0-010196DB701F}">
      <dgm:prSet/>
      <dgm:spPr/>
      <dgm:t>
        <a:bodyPr/>
        <a:lstStyle/>
        <a:p>
          <a:endParaRPr lang="it-IT" sz="1100" b="1"/>
        </a:p>
      </dgm:t>
    </dgm:pt>
    <dgm:pt modelId="{5006196D-784F-4A03-BA1A-3B40B75D8A5C}" type="sibTrans" cxnId="{3728E2CB-FCF0-4D21-B6F0-010196DB701F}">
      <dgm:prSet/>
      <dgm:spPr/>
      <dgm:t>
        <a:bodyPr/>
        <a:lstStyle/>
        <a:p>
          <a:endParaRPr lang="it-IT" sz="1100" b="1"/>
        </a:p>
      </dgm:t>
    </dgm:pt>
    <dgm:pt modelId="{0E22E8D3-47B3-4CE5-B56A-C79893A350C3}">
      <dgm:prSet phldrT="[Testo]" custT="1"/>
      <dgm:spPr/>
      <dgm:t>
        <a:bodyPr/>
        <a:lstStyle/>
        <a:p>
          <a:r>
            <a:rPr lang="en-US" sz="1600" b="1" dirty="0"/>
            <a:t> Experimentovanie </a:t>
          </a:r>
        </a:p>
      </dgm:t>
    </dgm:pt>
    <dgm:pt modelId="{9F6EA537-9D46-41A7-B816-8E8517BC9AA4}" type="parTrans" cxnId="{CEA06315-86D9-40FA-8A31-DFFA64134AA9}">
      <dgm:prSet/>
      <dgm:spPr/>
      <dgm:t>
        <a:bodyPr/>
        <a:lstStyle/>
        <a:p>
          <a:endParaRPr lang="it-IT" sz="1100" b="1"/>
        </a:p>
      </dgm:t>
    </dgm:pt>
    <dgm:pt modelId="{E82BCB2E-62AB-41C3-9149-53B5D9D952B8}" type="sibTrans" cxnId="{CEA06315-86D9-40FA-8A31-DFFA64134AA9}">
      <dgm:prSet/>
      <dgm:spPr/>
      <dgm:t>
        <a:bodyPr/>
        <a:lstStyle/>
        <a:p>
          <a:endParaRPr lang="it-IT" sz="1100" b="1"/>
        </a:p>
      </dgm:t>
    </dgm:pt>
    <dgm:pt modelId="{A55C8006-C919-4B3E-B0FE-6B5B63862A4E}">
      <dgm:prSet phldrT="[Testo]" custT="1"/>
      <dgm:spPr/>
      <dgm:t>
        <a:bodyPr/>
        <a:lstStyle/>
        <a:p>
          <a:r>
            <a:rPr lang="it-IT" sz="1600" b="1" dirty="0" err="1"/>
            <a:t>Interakcia</a:t>
          </a:r>
          <a:endParaRPr lang="it-IT" sz="1600" b="1" dirty="0"/>
        </a:p>
      </dgm:t>
    </dgm:pt>
    <dgm:pt modelId="{2EB62633-A48C-4022-A617-0B56B0234D73}" type="parTrans" cxnId="{F57E4374-EFD7-458C-B022-00B205EC0A63}">
      <dgm:prSet/>
      <dgm:spPr/>
      <dgm:t>
        <a:bodyPr/>
        <a:lstStyle/>
        <a:p>
          <a:endParaRPr lang="it-IT" sz="1100" b="1"/>
        </a:p>
      </dgm:t>
    </dgm:pt>
    <dgm:pt modelId="{74961D38-07A1-434A-BBFF-286E93900D01}" type="sibTrans" cxnId="{F57E4374-EFD7-458C-B022-00B205EC0A63}">
      <dgm:prSet/>
      <dgm:spPr/>
      <dgm:t>
        <a:bodyPr/>
        <a:lstStyle/>
        <a:p>
          <a:endParaRPr lang="it-IT" sz="1100" b="1"/>
        </a:p>
      </dgm:t>
    </dgm:pt>
    <dgm:pt modelId="{BCE7FC92-9EF3-4FD5-A891-E4045E85D5FA}">
      <dgm:prSet phldrT="[Testo]" custT="1"/>
      <dgm:spPr/>
      <dgm:t>
        <a:bodyPr/>
        <a:lstStyle/>
        <a:p>
          <a:r>
            <a:rPr lang="it-IT" sz="1600" b="1" dirty="0"/>
            <a:t>Brainstorming</a:t>
          </a:r>
        </a:p>
      </dgm:t>
    </dgm:pt>
    <dgm:pt modelId="{089CB376-75BA-46EB-B86D-521C186177E8}" type="parTrans" cxnId="{2FED75C9-410C-4C73-B191-CB739FD1EDF0}">
      <dgm:prSet/>
      <dgm:spPr/>
      <dgm:t>
        <a:bodyPr/>
        <a:lstStyle/>
        <a:p>
          <a:endParaRPr lang="it-IT" sz="1100" b="1"/>
        </a:p>
      </dgm:t>
    </dgm:pt>
    <dgm:pt modelId="{158B70A3-E7E7-4E90-908B-779DEB9CD663}" type="sibTrans" cxnId="{2FED75C9-410C-4C73-B191-CB739FD1EDF0}">
      <dgm:prSet/>
      <dgm:spPr/>
      <dgm:t>
        <a:bodyPr/>
        <a:lstStyle/>
        <a:p>
          <a:endParaRPr lang="it-IT" sz="1100" b="1"/>
        </a:p>
      </dgm:t>
    </dgm:pt>
    <dgm:pt modelId="{B536326D-333B-4CE9-A9D4-EC45EC3A559D}">
      <dgm:prSet phldrT="[Testo]" custT="1"/>
      <dgm:spPr/>
      <dgm:t>
        <a:bodyPr/>
        <a:lstStyle/>
        <a:p>
          <a:r>
            <a:rPr lang="it-IT" sz="1600" b="1" dirty="0" err="1"/>
            <a:t>Pozorovanie</a:t>
          </a:r>
          <a:endParaRPr lang="it-IT" sz="1600" b="1" dirty="0"/>
        </a:p>
      </dgm:t>
    </dgm:pt>
    <dgm:pt modelId="{67D5389F-B05D-4B5B-9A89-FF756BB7C867}" type="parTrans" cxnId="{275A0859-F86C-4C0A-8F75-F65A82EBF4AA}">
      <dgm:prSet/>
      <dgm:spPr/>
      <dgm:t>
        <a:bodyPr/>
        <a:lstStyle/>
        <a:p>
          <a:endParaRPr lang="it-IT" sz="1100" b="1"/>
        </a:p>
      </dgm:t>
    </dgm:pt>
    <dgm:pt modelId="{69BBC020-862A-4F33-BE00-55293C741941}" type="sibTrans" cxnId="{275A0859-F86C-4C0A-8F75-F65A82EBF4AA}">
      <dgm:prSet/>
      <dgm:spPr/>
      <dgm:t>
        <a:bodyPr/>
        <a:lstStyle/>
        <a:p>
          <a:endParaRPr lang="it-IT" sz="1100" b="1"/>
        </a:p>
      </dgm:t>
    </dgm:pt>
    <dgm:pt modelId="{CFD554D3-3A7B-4FCD-8516-D92CE6836D74}" type="pres">
      <dgm:prSet presAssocID="{C8B808E6-F7ED-4C07-824B-72CB5EB9AAA3}" presName="compositeShape" presStyleCnt="0">
        <dgm:presLayoutVars>
          <dgm:chMax val="7"/>
          <dgm:dir/>
          <dgm:resizeHandles val="exact"/>
        </dgm:presLayoutVars>
      </dgm:prSet>
      <dgm:spPr/>
    </dgm:pt>
    <dgm:pt modelId="{B3F6FAA1-A01A-42E3-9D1C-A147278D0F4C}" type="pres">
      <dgm:prSet presAssocID="{C8B808E6-F7ED-4C07-824B-72CB5EB9AAA3}" presName="wedge1" presStyleLbl="node1" presStyleIdx="0" presStyleCnt="5"/>
      <dgm:spPr/>
    </dgm:pt>
    <dgm:pt modelId="{565288F9-C043-407D-B39D-9407B15869CB}" type="pres">
      <dgm:prSet presAssocID="{C8B808E6-F7ED-4C07-824B-72CB5EB9AAA3}" presName="dummy1a" presStyleCnt="0"/>
      <dgm:spPr/>
    </dgm:pt>
    <dgm:pt modelId="{7950C30E-A522-42F2-BCCD-5EADDE8F1C26}" type="pres">
      <dgm:prSet presAssocID="{C8B808E6-F7ED-4C07-824B-72CB5EB9AAA3}" presName="dummy1b" presStyleCnt="0"/>
      <dgm:spPr/>
    </dgm:pt>
    <dgm:pt modelId="{0BED49E4-0C30-4C5D-9798-937BEE071542}" type="pres">
      <dgm:prSet presAssocID="{C8B808E6-F7ED-4C07-824B-72CB5EB9AAA3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072F5476-7CE0-4FB3-AD75-736F3B22AC6C}" type="pres">
      <dgm:prSet presAssocID="{C8B808E6-F7ED-4C07-824B-72CB5EB9AAA3}" presName="wedge2" presStyleLbl="node1" presStyleIdx="1" presStyleCnt="5" custScaleX="104065" custScaleY="98454"/>
      <dgm:spPr/>
    </dgm:pt>
    <dgm:pt modelId="{13E8B43F-46BA-40D0-BA9B-DA9EE0E8F60A}" type="pres">
      <dgm:prSet presAssocID="{C8B808E6-F7ED-4C07-824B-72CB5EB9AAA3}" presName="dummy2a" presStyleCnt="0"/>
      <dgm:spPr/>
    </dgm:pt>
    <dgm:pt modelId="{97DBB367-4139-47C0-A127-D35D0B4CEBA9}" type="pres">
      <dgm:prSet presAssocID="{C8B808E6-F7ED-4C07-824B-72CB5EB9AAA3}" presName="dummy2b" presStyleCnt="0"/>
      <dgm:spPr/>
    </dgm:pt>
    <dgm:pt modelId="{58750AE3-5566-48F8-B721-4170F4F7C5E3}" type="pres">
      <dgm:prSet presAssocID="{C8B808E6-F7ED-4C07-824B-72CB5EB9AAA3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33329F22-DF19-41B3-A872-57E78F45F719}" type="pres">
      <dgm:prSet presAssocID="{C8B808E6-F7ED-4C07-824B-72CB5EB9AAA3}" presName="wedge3" presStyleLbl="node1" presStyleIdx="2" presStyleCnt="5"/>
      <dgm:spPr/>
    </dgm:pt>
    <dgm:pt modelId="{90002DFC-B6FF-4F5E-9119-862DE3C5B839}" type="pres">
      <dgm:prSet presAssocID="{C8B808E6-F7ED-4C07-824B-72CB5EB9AAA3}" presName="dummy3a" presStyleCnt="0"/>
      <dgm:spPr/>
    </dgm:pt>
    <dgm:pt modelId="{E464B1F3-6EFF-4932-B292-A5536C72272E}" type="pres">
      <dgm:prSet presAssocID="{C8B808E6-F7ED-4C07-824B-72CB5EB9AAA3}" presName="dummy3b" presStyleCnt="0"/>
      <dgm:spPr/>
    </dgm:pt>
    <dgm:pt modelId="{6414BB3C-325F-4B47-84B1-A140375C3882}" type="pres">
      <dgm:prSet presAssocID="{C8B808E6-F7ED-4C07-824B-72CB5EB9AAA3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5F8882C2-1099-4C96-B3F7-C0B2C73B38D6}" type="pres">
      <dgm:prSet presAssocID="{C8B808E6-F7ED-4C07-824B-72CB5EB9AAA3}" presName="wedge4" presStyleLbl="node1" presStyleIdx="3" presStyleCnt="5"/>
      <dgm:spPr/>
    </dgm:pt>
    <dgm:pt modelId="{D3C9BB5B-287C-4A43-8FD9-788F4964A1EB}" type="pres">
      <dgm:prSet presAssocID="{C8B808E6-F7ED-4C07-824B-72CB5EB9AAA3}" presName="dummy4a" presStyleCnt="0"/>
      <dgm:spPr/>
    </dgm:pt>
    <dgm:pt modelId="{F73F5665-8CAC-45D8-BA48-B2FBE76875A4}" type="pres">
      <dgm:prSet presAssocID="{C8B808E6-F7ED-4C07-824B-72CB5EB9AAA3}" presName="dummy4b" presStyleCnt="0"/>
      <dgm:spPr/>
    </dgm:pt>
    <dgm:pt modelId="{253526A0-90DD-4953-8663-146D1906FBE0}" type="pres">
      <dgm:prSet presAssocID="{C8B808E6-F7ED-4C07-824B-72CB5EB9AAA3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74C6324D-99D0-452C-8AC6-7CCB33EBB442}" type="pres">
      <dgm:prSet presAssocID="{C8B808E6-F7ED-4C07-824B-72CB5EB9AAA3}" presName="wedge5" presStyleLbl="node1" presStyleIdx="4" presStyleCnt="5"/>
      <dgm:spPr/>
    </dgm:pt>
    <dgm:pt modelId="{4EF607EF-B0F5-4295-ADD3-AE6A0592629E}" type="pres">
      <dgm:prSet presAssocID="{C8B808E6-F7ED-4C07-824B-72CB5EB9AAA3}" presName="dummy5a" presStyleCnt="0"/>
      <dgm:spPr/>
    </dgm:pt>
    <dgm:pt modelId="{3F260624-FB6C-4CD3-9FF0-7C145E3D9440}" type="pres">
      <dgm:prSet presAssocID="{C8B808E6-F7ED-4C07-824B-72CB5EB9AAA3}" presName="dummy5b" presStyleCnt="0"/>
      <dgm:spPr/>
    </dgm:pt>
    <dgm:pt modelId="{1075EE8B-3B27-40FD-B676-661C7FDFE65B}" type="pres">
      <dgm:prSet presAssocID="{C8B808E6-F7ED-4C07-824B-72CB5EB9AAA3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</dgm:pt>
    <dgm:pt modelId="{01B0296A-6327-4309-8A4C-905C6FBB5797}" type="pres">
      <dgm:prSet presAssocID="{5006196D-784F-4A03-BA1A-3B40B75D8A5C}" presName="arrowWedge1" presStyleLbl="fgSibTrans2D1" presStyleIdx="0" presStyleCnt="5"/>
      <dgm:spPr/>
    </dgm:pt>
    <dgm:pt modelId="{FD71EF02-A99A-40CD-993D-2725A7601A83}" type="pres">
      <dgm:prSet presAssocID="{E82BCB2E-62AB-41C3-9149-53B5D9D952B8}" presName="arrowWedge2" presStyleLbl="fgSibTrans2D1" presStyleIdx="1" presStyleCnt="5"/>
      <dgm:spPr/>
    </dgm:pt>
    <dgm:pt modelId="{55D15B8E-471B-4059-8C82-9505BB52E71E}" type="pres">
      <dgm:prSet presAssocID="{74961D38-07A1-434A-BBFF-286E93900D01}" presName="arrowWedge3" presStyleLbl="fgSibTrans2D1" presStyleIdx="2" presStyleCnt="5"/>
      <dgm:spPr/>
    </dgm:pt>
    <dgm:pt modelId="{F303ED12-66CE-43A6-95DE-A4618433CADE}" type="pres">
      <dgm:prSet presAssocID="{158B70A3-E7E7-4E90-908B-779DEB9CD663}" presName="arrowWedge4" presStyleLbl="fgSibTrans2D1" presStyleIdx="3" presStyleCnt="5"/>
      <dgm:spPr/>
    </dgm:pt>
    <dgm:pt modelId="{AF43A87E-52F8-4488-8670-61962D1B8CFF}" type="pres">
      <dgm:prSet presAssocID="{69BBC020-862A-4F33-BE00-55293C741941}" presName="arrowWedge5" presStyleLbl="fgSibTrans2D1" presStyleIdx="4" presStyleCnt="5"/>
      <dgm:spPr/>
    </dgm:pt>
  </dgm:ptLst>
  <dgm:cxnLst>
    <dgm:cxn modelId="{CEA06315-86D9-40FA-8A31-DFFA64134AA9}" srcId="{C8B808E6-F7ED-4C07-824B-72CB5EB9AAA3}" destId="{0E22E8D3-47B3-4CE5-B56A-C79893A350C3}" srcOrd="1" destOrd="0" parTransId="{9F6EA537-9D46-41A7-B816-8E8517BC9AA4}" sibTransId="{E82BCB2E-62AB-41C3-9149-53B5D9D952B8}"/>
    <dgm:cxn modelId="{A4486D17-350E-43F0-9664-7B4CD982CEE4}" type="presOf" srcId="{0E22E8D3-47B3-4CE5-B56A-C79893A350C3}" destId="{072F5476-7CE0-4FB3-AD75-736F3B22AC6C}" srcOrd="0" destOrd="0" presId="urn:microsoft.com/office/officeart/2005/8/layout/cycle8"/>
    <dgm:cxn modelId="{F7104825-C30D-4739-92BA-C96C83BC696D}" type="presOf" srcId="{0E22E8D3-47B3-4CE5-B56A-C79893A350C3}" destId="{58750AE3-5566-48F8-B721-4170F4F7C5E3}" srcOrd="1" destOrd="0" presId="urn:microsoft.com/office/officeart/2005/8/layout/cycle8"/>
    <dgm:cxn modelId="{D9DA4247-3259-4136-B84F-5835AE38DF6E}" type="presOf" srcId="{BCE7FC92-9EF3-4FD5-A891-E4045E85D5FA}" destId="{253526A0-90DD-4953-8663-146D1906FBE0}" srcOrd="1" destOrd="0" presId="urn:microsoft.com/office/officeart/2005/8/layout/cycle8"/>
    <dgm:cxn modelId="{F57E4374-EFD7-458C-B022-00B205EC0A63}" srcId="{C8B808E6-F7ED-4C07-824B-72CB5EB9AAA3}" destId="{A55C8006-C919-4B3E-B0FE-6B5B63862A4E}" srcOrd="2" destOrd="0" parTransId="{2EB62633-A48C-4022-A617-0B56B0234D73}" sibTransId="{74961D38-07A1-434A-BBFF-286E93900D01}"/>
    <dgm:cxn modelId="{C2463B58-164B-4367-80DD-CF42289A5891}" type="presOf" srcId="{DC85624E-D264-46A7-A8EC-1D72221FFBA8}" destId="{B3F6FAA1-A01A-42E3-9D1C-A147278D0F4C}" srcOrd="0" destOrd="0" presId="urn:microsoft.com/office/officeart/2005/8/layout/cycle8"/>
    <dgm:cxn modelId="{275A0859-F86C-4C0A-8F75-F65A82EBF4AA}" srcId="{C8B808E6-F7ED-4C07-824B-72CB5EB9AAA3}" destId="{B536326D-333B-4CE9-A9D4-EC45EC3A559D}" srcOrd="4" destOrd="0" parTransId="{67D5389F-B05D-4B5B-9A89-FF756BB7C867}" sibTransId="{69BBC020-862A-4F33-BE00-55293C741941}"/>
    <dgm:cxn modelId="{C6D1E57E-9B2C-4B38-AA1C-57FBD8119933}" type="presOf" srcId="{B536326D-333B-4CE9-A9D4-EC45EC3A559D}" destId="{1075EE8B-3B27-40FD-B676-661C7FDFE65B}" srcOrd="1" destOrd="0" presId="urn:microsoft.com/office/officeart/2005/8/layout/cycle8"/>
    <dgm:cxn modelId="{E8C6A1A7-7449-47A5-9909-0C0ADED52013}" type="presOf" srcId="{A55C8006-C919-4B3E-B0FE-6B5B63862A4E}" destId="{6414BB3C-325F-4B47-84B1-A140375C3882}" srcOrd="1" destOrd="0" presId="urn:microsoft.com/office/officeart/2005/8/layout/cycle8"/>
    <dgm:cxn modelId="{2FED75C9-410C-4C73-B191-CB739FD1EDF0}" srcId="{C8B808E6-F7ED-4C07-824B-72CB5EB9AAA3}" destId="{BCE7FC92-9EF3-4FD5-A891-E4045E85D5FA}" srcOrd="3" destOrd="0" parTransId="{089CB376-75BA-46EB-B86D-521C186177E8}" sibTransId="{158B70A3-E7E7-4E90-908B-779DEB9CD663}"/>
    <dgm:cxn modelId="{5F4039CA-1604-482F-98F5-AC4208CBF4E4}" type="presOf" srcId="{C8B808E6-F7ED-4C07-824B-72CB5EB9AAA3}" destId="{CFD554D3-3A7B-4FCD-8516-D92CE6836D74}" srcOrd="0" destOrd="0" presId="urn:microsoft.com/office/officeart/2005/8/layout/cycle8"/>
    <dgm:cxn modelId="{3728E2CB-FCF0-4D21-B6F0-010196DB701F}" srcId="{C8B808E6-F7ED-4C07-824B-72CB5EB9AAA3}" destId="{DC85624E-D264-46A7-A8EC-1D72221FFBA8}" srcOrd="0" destOrd="0" parTransId="{9B1F96F5-B117-4B0E-AE09-AF1F0D7F7C88}" sibTransId="{5006196D-784F-4A03-BA1A-3B40B75D8A5C}"/>
    <dgm:cxn modelId="{107D27D5-6F14-470B-9689-E6AFB7512762}" type="presOf" srcId="{BCE7FC92-9EF3-4FD5-A891-E4045E85D5FA}" destId="{5F8882C2-1099-4C96-B3F7-C0B2C73B38D6}" srcOrd="0" destOrd="0" presId="urn:microsoft.com/office/officeart/2005/8/layout/cycle8"/>
    <dgm:cxn modelId="{08E676D7-93A9-448D-9D3F-A4984C28A798}" type="presOf" srcId="{B536326D-333B-4CE9-A9D4-EC45EC3A559D}" destId="{74C6324D-99D0-452C-8AC6-7CCB33EBB442}" srcOrd="0" destOrd="0" presId="urn:microsoft.com/office/officeart/2005/8/layout/cycle8"/>
    <dgm:cxn modelId="{E32608DB-7953-4939-B8B7-DAE15868BED3}" type="presOf" srcId="{A55C8006-C919-4B3E-B0FE-6B5B63862A4E}" destId="{33329F22-DF19-41B3-A872-57E78F45F719}" srcOrd="0" destOrd="0" presId="urn:microsoft.com/office/officeart/2005/8/layout/cycle8"/>
    <dgm:cxn modelId="{401D0EDC-A74B-4F84-AA1D-75A98B20E1DD}" type="presOf" srcId="{DC85624E-D264-46A7-A8EC-1D72221FFBA8}" destId="{0BED49E4-0C30-4C5D-9798-937BEE071542}" srcOrd="1" destOrd="0" presId="urn:microsoft.com/office/officeart/2005/8/layout/cycle8"/>
    <dgm:cxn modelId="{A07D19B0-8801-4A15-AB22-31E02E6C47F0}" type="presParOf" srcId="{CFD554D3-3A7B-4FCD-8516-D92CE6836D74}" destId="{B3F6FAA1-A01A-42E3-9D1C-A147278D0F4C}" srcOrd="0" destOrd="0" presId="urn:microsoft.com/office/officeart/2005/8/layout/cycle8"/>
    <dgm:cxn modelId="{F55C206C-2FCF-4C33-8FD6-20523B583553}" type="presParOf" srcId="{CFD554D3-3A7B-4FCD-8516-D92CE6836D74}" destId="{565288F9-C043-407D-B39D-9407B15869CB}" srcOrd="1" destOrd="0" presId="urn:microsoft.com/office/officeart/2005/8/layout/cycle8"/>
    <dgm:cxn modelId="{382ED34C-ECF9-4286-A650-EC7EA6D9C998}" type="presParOf" srcId="{CFD554D3-3A7B-4FCD-8516-D92CE6836D74}" destId="{7950C30E-A522-42F2-BCCD-5EADDE8F1C26}" srcOrd="2" destOrd="0" presId="urn:microsoft.com/office/officeart/2005/8/layout/cycle8"/>
    <dgm:cxn modelId="{207D9B27-FCE3-44BF-9668-CE1CC2575531}" type="presParOf" srcId="{CFD554D3-3A7B-4FCD-8516-D92CE6836D74}" destId="{0BED49E4-0C30-4C5D-9798-937BEE071542}" srcOrd="3" destOrd="0" presId="urn:microsoft.com/office/officeart/2005/8/layout/cycle8"/>
    <dgm:cxn modelId="{29261743-4193-4592-A76B-5160F7CC9B28}" type="presParOf" srcId="{CFD554D3-3A7B-4FCD-8516-D92CE6836D74}" destId="{072F5476-7CE0-4FB3-AD75-736F3B22AC6C}" srcOrd="4" destOrd="0" presId="urn:microsoft.com/office/officeart/2005/8/layout/cycle8"/>
    <dgm:cxn modelId="{542DDA4D-8424-4C22-B076-4238B7E5377D}" type="presParOf" srcId="{CFD554D3-3A7B-4FCD-8516-D92CE6836D74}" destId="{13E8B43F-46BA-40D0-BA9B-DA9EE0E8F60A}" srcOrd="5" destOrd="0" presId="urn:microsoft.com/office/officeart/2005/8/layout/cycle8"/>
    <dgm:cxn modelId="{05C8CB13-2C07-4268-BF48-143FEAB48BC2}" type="presParOf" srcId="{CFD554D3-3A7B-4FCD-8516-D92CE6836D74}" destId="{97DBB367-4139-47C0-A127-D35D0B4CEBA9}" srcOrd="6" destOrd="0" presId="urn:microsoft.com/office/officeart/2005/8/layout/cycle8"/>
    <dgm:cxn modelId="{69AE88CF-4E86-48C0-A9B8-FADD7A3B18EC}" type="presParOf" srcId="{CFD554D3-3A7B-4FCD-8516-D92CE6836D74}" destId="{58750AE3-5566-48F8-B721-4170F4F7C5E3}" srcOrd="7" destOrd="0" presId="urn:microsoft.com/office/officeart/2005/8/layout/cycle8"/>
    <dgm:cxn modelId="{EA62B7F2-F50F-4AC7-858F-63E8167CCB4A}" type="presParOf" srcId="{CFD554D3-3A7B-4FCD-8516-D92CE6836D74}" destId="{33329F22-DF19-41B3-A872-57E78F45F719}" srcOrd="8" destOrd="0" presId="urn:microsoft.com/office/officeart/2005/8/layout/cycle8"/>
    <dgm:cxn modelId="{6D3C2111-54B2-4FD1-8AC2-2D5125430CD7}" type="presParOf" srcId="{CFD554D3-3A7B-4FCD-8516-D92CE6836D74}" destId="{90002DFC-B6FF-4F5E-9119-862DE3C5B839}" srcOrd="9" destOrd="0" presId="urn:microsoft.com/office/officeart/2005/8/layout/cycle8"/>
    <dgm:cxn modelId="{7114F765-DC10-491E-AFA4-68DC55926236}" type="presParOf" srcId="{CFD554D3-3A7B-4FCD-8516-D92CE6836D74}" destId="{E464B1F3-6EFF-4932-B292-A5536C72272E}" srcOrd="10" destOrd="0" presId="urn:microsoft.com/office/officeart/2005/8/layout/cycle8"/>
    <dgm:cxn modelId="{2539874A-E59C-484A-9694-8018DABC94D9}" type="presParOf" srcId="{CFD554D3-3A7B-4FCD-8516-D92CE6836D74}" destId="{6414BB3C-325F-4B47-84B1-A140375C3882}" srcOrd="11" destOrd="0" presId="urn:microsoft.com/office/officeart/2005/8/layout/cycle8"/>
    <dgm:cxn modelId="{1A70B476-CE92-4A43-B716-5B9434C009B0}" type="presParOf" srcId="{CFD554D3-3A7B-4FCD-8516-D92CE6836D74}" destId="{5F8882C2-1099-4C96-B3F7-C0B2C73B38D6}" srcOrd="12" destOrd="0" presId="urn:microsoft.com/office/officeart/2005/8/layout/cycle8"/>
    <dgm:cxn modelId="{8749017F-A63C-4F7D-82E8-AD10B84CDB8F}" type="presParOf" srcId="{CFD554D3-3A7B-4FCD-8516-D92CE6836D74}" destId="{D3C9BB5B-287C-4A43-8FD9-788F4964A1EB}" srcOrd="13" destOrd="0" presId="urn:microsoft.com/office/officeart/2005/8/layout/cycle8"/>
    <dgm:cxn modelId="{5DE62E60-DC0E-46DE-A1CB-29DEB7DC7B43}" type="presParOf" srcId="{CFD554D3-3A7B-4FCD-8516-D92CE6836D74}" destId="{F73F5665-8CAC-45D8-BA48-B2FBE76875A4}" srcOrd="14" destOrd="0" presId="urn:microsoft.com/office/officeart/2005/8/layout/cycle8"/>
    <dgm:cxn modelId="{DCB828E9-B862-4702-B315-978803963200}" type="presParOf" srcId="{CFD554D3-3A7B-4FCD-8516-D92CE6836D74}" destId="{253526A0-90DD-4953-8663-146D1906FBE0}" srcOrd="15" destOrd="0" presId="urn:microsoft.com/office/officeart/2005/8/layout/cycle8"/>
    <dgm:cxn modelId="{05FEE91E-366D-4E9E-B48A-F28030FC1565}" type="presParOf" srcId="{CFD554D3-3A7B-4FCD-8516-D92CE6836D74}" destId="{74C6324D-99D0-452C-8AC6-7CCB33EBB442}" srcOrd="16" destOrd="0" presId="urn:microsoft.com/office/officeart/2005/8/layout/cycle8"/>
    <dgm:cxn modelId="{9EC4EB47-444A-4101-8510-ACCADF251D23}" type="presParOf" srcId="{CFD554D3-3A7B-4FCD-8516-D92CE6836D74}" destId="{4EF607EF-B0F5-4295-ADD3-AE6A0592629E}" srcOrd="17" destOrd="0" presId="urn:microsoft.com/office/officeart/2005/8/layout/cycle8"/>
    <dgm:cxn modelId="{24EA235D-7CB2-4A66-A44F-AADFF0BCD9D6}" type="presParOf" srcId="{CFD554D3-3A7B-4FCD-8516-D92CE6836D74}" destId="{3F260624-FB6C-4CD3-9FF0-7C145E3D9440}" srcOrd="18" destOrd="0" presId="urn:microsoft.com/office/officeart/2005/8/layout/cycle8"/>
    <dgm:cxn modelId="{7E5CD0A5-9CDE-4E49-B92B-ABBEFFFDFFF9}" type="presParOf" srcId="{CFD554D3-3A7B-4FCD-8516-D92CE6836D74}" destId="{1075EE8B-3B27-40FD-B676-661C7FDFE65B}" srcOrd="19" destOrd="0" presId="urn:microsoft.com/office/officeart/2005/8/layout/cycle8"/>
    <dgm:cxn modelId="{87017CC1-0832-44BA-BAE7-FEDDAF50F210}" type="presParOf" srcId="{CFD554D3-3A7B-4FCD-8516-D92CE6836D74}" destId="{01B0296A-6327-4309-8A4C-905C6FBB5797}" srcOrd="20" destOrd="0" presId="urn:microsoft.com/office/officeart/2005/8/layout/cycle8"/>
    <dgm:cxn modelId="{94A70D7A-757C-417C-BB16-D08857411E7D}" type="presParOf" srcId="{CFD554D3-3A7B-4FCD-8516-D92CE6836D74}" destId="{FD71EF02-A99A-40CD-993D-2725A7601A83}" srcOrd="21" destOrd="0" presId="urn:microsoft.com/office/officeart/2005/8/layout/cycle8"/>
    <dgm:cxn modelId="{EE7EEBD5-9D83-4066-AD31-FF8AD9B8AD16}" type="presParOf" srcId="{CFD554D3-3A7B-4FCD-8516-D92CE6836D74}" destId="{55D15B8E-471B-4059-8C82-9505BB52E71E}" srcOrd="22" destOrd="0" presId="urn:microsoft.com/office/officeart/2005/8/layout/cycle8"/>
    <dgm:cxn modelId="{9118FDBC-B56D-4CBC-84BF-E6320E4BBD05}" type="presParOf" srcId="{CFD554D3-3A7B-4FCD-8516-D92CE6836D74}" destId="{F303ED12-66CE-43A6-95DE-A4618433CADE}" srcOrd="23" destOrd="0" presId="urn:microsoft.com/office/officeart/2005/8/layout/cycle8"/>
    <dgm:cxn modelId="{8E0F4F36-F55C-4DFB-904F-2450A050934A}" type="presParOf" srcId="{CFD554D3-3A7B-4FCD-8516-D92CE6836D74}" destId="{AF43A87E-52F8-4488-8670-61962D1B8CFF}" srcOrd="2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C0131A-4CAA-49B2-A46B-1E5AE0CC502C}">
      <dsp:nvSpPr>
        <dsp:cNvPr id="0" name=""/>
        <dsp:cNvSpPr/>
      </dsp:nvSpPr>
      <dsp:spPr>
        <a:xfrm>
          <a:off x="4558356" y="2486194"/>
          <a:ext cx="3038681" cy="3038681"/>
        </a:xfrm>
        <a:prstGeom prst="gear9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Kombinuje technické znalosti s inováciami</a:t>
          </a:r>
          <a:endParaRPr lang="it-IT" sz="1400" kern="1200" dirty="0"/>
        </a:p>
      </dsp:txBody>
      <dsp:txXfrm>
        <a:off x="5169266" y="3197991"/>
        <a:ext cx="1816861" cy="1561944"/>
      </dsp:txXfrm>
    </dsp:sp>
    <dsp:sp modelId="{7E4E1090-3F7E-44B9-A236-0DAA906CC078}">
      <dsp:nvSpPr>
        <dsp:cNvPr id="0" name=""/>
        <dsp:cNvSpPr/>
      </dsp:nvSpPr>
      <dsp:spPr>
        <a:xfrm>
          <a:off x="2790396" y="1767960"/>
          <a:ext cx="2209950" cy="2209950"/>
        </a:xfrm>
        <a:prstGeom prst="gear6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 err="1"/>
            <a:t>Osvojte si flexibilné myslenie </a:t>
          </a:r>
          <a:r>
            <a:rPr lang="it-IT" sz="1400" kern="1200" dirty="0"/>
            <a:t>a </a:t>
          </a:r>
          <a:r>
            <a:rPr lang="it-IT" sz="1400" kern="1200" dirty="0" err="1"/>
            <a:t>prispôsobivosť</a:t>
          </a:r>
          <a:endParaRPr lang="it-IT" sz="1400" kern="1200" dirty="0"/>
        </a:p>
      </dsp:txBody>
      <dsp:txXfrm>
        <a:off x="3346758" y="2327684"/>
        <a:ext cx="1097226" cy="1090502"/>
      </dsp:txXfrm>
    </dsp:sp>
    <dsp:sp modelId="{844FE513-DFC0-40B6-B7A9-7BCFE5FDE240}">
      <dsp:nvSpPr>
        <dsp:cNvPr id="0" name=""/>
        <dsp:cNvSpPr/>
      </dsp:nvSpPr>
      <dsp:spPr>
        <a:xfrm rot="20700000">
          <a:off x="4028194" y="243320"/>
          <a:ext cx="2165300" cy="2165300"/>
        </a:xfrm>
        <a:prstGeom prst="gear6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 err="1"/>
            <a:t>Preskúmajte </a:t>
          </a:r>
          <a:r>
            <a:rPr lang="it-IT" sz="1400" kern="1200" dirty="0"/>
            <a:t>viacero </a:t>
          </a:r>
          <a:r>
            <a:rPr lang="it-IT" sz="1400" kern="1200" dirty="0" err="1"/>
            <a:t>riešení </a:t>
          </a:r>
          <a:r>
            <a:rPr lang="it-IT" sz="1400" kern="1200" dirty="0"/>
            <a:t>a </a:t>
          </a:r>
          <a:r>
            <a:rPr lang="it-IT" sz="1400" kern="1200" dirty="0" err="1"/>
            <a:t>perspektív</a:t>
          </a:r>
          <a:endParaRPr lang="it-IT" sz="1400" kern="1200" dirty="0"/>
        </a:p>
      </dsp:txBody>
      <dsp:txXfrm rot="-20700000">
        <a:off x="4503107" y="718233"/>
        <a:ext cx="1215472" cy="1215472"/>
      </dsp:txXfrm>
    </dsp:sp>
    <dsp:sp modelId="{CBC38DD9-9DF2-401A-871C-6B247456E31D}">
      <dsp:nvSpPr>
        <dsp:cNvPr id="0" name=""/>
        <dsp:cNvSpPr/>
      </dsp:nvSpPr>
      <dsp:spPr>
        <a:xfrm>
          <a:off x="4339581" y="2019150"/>
          <a:ext cx="3889512" cy="3889512"/>
        </a:xfrm>
        <a:prstGeom prst="circularArrow">
          <a:avLst>
            <a:gd name="adj1" fmla="val 4687"/>
            <a:gd name="adj2" fmla="val 299029"/>
            <a:gd name="adj3" fmla="val 2540862"/>
            <a:gd name="adj4" fmla="val 15809066"/>
            <a:gd name="adj5" fmla="val 5469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BE849F-6E6B-4E2E-8BA8-2177C0BB6460}">
      <dsp:nvSpPr>
        <dsp:cNvPr id="0" name=""/>
        <dsp:cNvSpPr/>
      </dsp:nvSpPr>
      <dsp:spPr>
        <a:xfrm>
          <a:off x="2399018" y="1273271"/>
          <a:ext cx="2825974" cy="2825974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A9411F-5B03-4AA6-8EE4-083DE0C79444}">
      <dsp:nvSpPr>
        <dsp:cNvPr id="0" name=""/>
        <dsp:cNvSpPr/>
      </dsp:nvSpPr>
      <dsp:spPr>
        <a:xfrm>
          <a:off x="3527337" y="-236672"/>
          <a:ext cx="3046969" cy="3046969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F6FAA1-A01A-42E3-9D1C-A147278D0F4C}">
      <dsp:nvSpPr>
        <dsp:cNvPr id="0" name=""/>
        <dsp:cNvSpPr/>
      </dsp:nvSpPr>
      <dsp:spPr>
        <a:xfrm>
          <a:off x="2016526" y="320263"/>
          <a:ext cx="4346062" cy="4346062"/>
        </a:xfrm>
        <a:prstGeom prst="pie">
          <a:avLst>
            <a:gd name="adj1" fmla="val 16200000"/>
            <a:gd name="adj2" fmla="val 2052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b="1" kern="1200" dirty="0" err="1"/>
            <a:t>Kladenie otázok</a:t>
          </a:r>
          <a:endParaRPr lang="it-IT" sz="1600" b="1" kern="1200" dirty="0"/>
        </a:p>
      </dsp:txBody>
      <dsp:txXfrm>
        <a:off x="4283722" y="1050815"/>
        <a:ext cx="1396948" cy="931299"/>
      </dsp:txXfrm>
    </dsp:sp>
    <dsp:sp modelId="{072F5476-7CE0-4FB3-AD75-736F3B22AC6C}">
      <dsp:nvSpPr>
        <dsp:cNvPr id="0" name=""/>
        <dsp:cNvSpPr/>
      </dsp:nvSpPr>
      <dsp:spPr>
        <a:xfrm>
          <a:off x="1965444" y="469753"/>
          <a:ext cx="4522730" cy="4278872"/>
        </a:xfrm>
        <a:prstGeom prst="pie">
          <a:avLst>
            <a:gd name="adj1" fmla="val 20520000"/>
            <a:gd name="adj2" fmla="val 3240000"/>
          </a:avLst>
        </a:prstGeom>
        <a:solidFill>
          <a:schemeClr val="accent3">
            <a:hueOff val="677650"/>
            <a:satOff val="25000"/>
            <a:lumOff val="-36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 Experimentovanie </a:t>
          </a:r>
        </a:p>
      </dsp:txBody>
      <dsp:txXfrm>
        <a:off x="4878298" y="2424790"/>
        <a:ext cx="1346050" cy="1018779"/>
      </dsp:txXfrm>
    </dsp:sp>
    <dsp:sp modelId="{33329F22-DF19-41B3-A872-57E78F45F719}">
      <dsp:nvSpPr>
        <dsp:cNvPr id="0" name=""/>
        <dsp:cNvSpPr/>
      </dsp:nvSpPr>
      <dsp:spPr>
        <a:xfrm>
          <a:off x="1955474" y="507558"/>
          <a:ext cx="4346062" cy="4346062"/>
        </a:xfrm>
        <a:prstGeom prst="pie">
          <a:avLst>
            <a:gd name="adj1" fmla="val 3240000"/>
            <a:gd name="adj2" fmla="val 7560000"/>
          </a:avLst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b="1" kern="1200" dirty="0" err="1"/>
            <a:t>Interakcia</a:t>
          </a:r>
          <a:endParaRPr lang="it-IT" sz="1600" b="1" kern="1200" dirty="0"/>
        </a:p>
      </dsp:txBody>
      <dsp:txXfrm>
        <a:off x="3507640" y="3560149"/>
        <a:ext cx="1241732" cy="1138254"/>
      </dsp:txXfrm>
    </dsp:sp>
    <dsp:sp modelId="{5F8882C2-1099-4C96-B3F7-C0B2C73B38D6}">
      <dsp:nvSpPr>
        <dsp:cNvPr id="0" name=""/>
        <dsp:cNvSpPr/>
      </dsp:nvSpPr>
      <dsp:spPr>
        <a:xfrm>
          <a:off x="1857171" y="436158"/>
          <a:ext cx="4346062" cy="4346062"/>
        </a:xfrm>
        <a:prstGeom prst="pie">
          <a:avLst>
            <a:gd name="adj1" fmla="val 7560000"/>
            <a:gd name="adj2" fmla="val 11880000"/>
          </a:avLst>
        </a:prstGeom>
        <a:solidFill>
          <a:schemeClr val="accent3">
            <a:hueOff val="2032949"/>
            <a:satOff val="75000"/>
            <a:lumOff val="-1102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b="1" kern="1200" dirty="0"/>
            <a:t>Brainstorming</a:t>
          </a:r>
        </a:p>
      </dsp:txBody>
      <dsp:txXfrm>
        <a:off x="2110691" y="2421895"/>
        <a:ext cx="1293471" cy="1034776"/>
      </dsp:txXfrm>
    </dsp:sp>
    <dsp:sp modelId="{74C6324D-99D0-452C-8AC6-7CCB33EBB442}">
      <dsp:nvSpPr>
        <dsp:cNvPr id="0" name=""/>
        <dsp:cNvSpPr/>
      </dsp:nvSpPr>
      <dsp:spPr>
        <a:xfrm>
          <a:off x="1894423" y="320263"/>
          <a:ext cx="4346062" cy="4346062"/>
        </a:xfrm>
        <a:prstGeom prst="pie">
          <a:avLst>
            <a:gd name="adj1" fmla="val 11880000"/>
            <a:gd name="adj2" fmla="val 1620000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b="1" kern="1200" dirty="0" err="1"/>
            <a:t>Pozorovanie</a:t>
          </a:r>
          <a:endParaRPr lang="it-IT" sz="1600" b="1" kern="1200" dirty="0"/>
        </a:p>
      </dsp:txBody>
      <dsp:txXfrm>
        <a:off x="2576340" y="1050815"/>
        <a:ext cx="1396948" cy="931299"/>
      </dsp:txXfrm>
    </dsp:sp>
    <dsp:sp modelId="{01B0296A-6327-4309-8A4C-905C6FBB5797}">
      <dsp:nvSpPr>
        <dsp:cNvPr id="0" name=""/>
        <dsp:cNvSpPr/>
      </dsp:nvSpPr>
      <dsp:spPr>
        <a:xfrm>
          <a:off x="1747280" y="51221"/>
          <a:ext cx="4884146" cy="4884146"/>
        </a:xfrm>
        <a:prstGeom prst="circularArrow">
          <a:avLst>
            <a:gd name="adj1" fmla="val 5085"/>
            <a:gd name="adj2" fmla="val 327528"/>
            <a:gd name="adj3" fmla="val 20192361"/>
            <a:gd name="adj4" fmla="val 16200324"/>
            <a:gd name="adj5" fmla="val 5932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71EF02-A99A-40CD-993D-2725A7601A83}">
      <dsp:nvSpPr>
        <dsp:cNvPr id="0" name=""/>
        <dsp:cNvSpPr/>
      </dsp:nvSpPr>
      <dsp:spPr>
        <a:xfrm>
          <a:off x="1784275" y="167352"/>
          <a:ext cx="4884146" cy="4884146"/>
        </a:xfrm>
        <a:prstGeom prst="circularArrow">
          <a:avLst>
            <a:gd name="adj1" fmla="val 5085"/>
            <a:gd name="adj2" fmla="val 327528"/>
            <a:gd name="adj3" fmla="val 2912753"/>
            <a:gd name="adj4" fmla="val 20519953"/>
            <a:gd name="adj5" fmla="val 5932"/>
          </a:avLst>
        </a:prstGeom>
        <a:solidFill>
          <a:schemeClr val="accent3">
            <a:hueOff val="677650"/>
            <a:satOff val="25000"/>
            <a:lumOff val="-367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D15B8E-471B-4059-8C82-9505BB52E71E}">
      <dsp:nvSpPr>
        <dsp:cNvPr id="0" name=""/>
        <dsp:cNvSpPr/>
      </dsp:nvSpPr>
      <dsp:spPr>
        <a:xfrm>
          <a:off x="1686432" y="238696"/>
          <a:ext cx="4884146" cy="4884146"/>
        </a:xfrm>
        <a:prstGeom prst="circularArrow">
          <a:avLst>
            <a:gd name="adj1" fmla="val 5085"/>
            <a:gd name="adj2" fmla="val 327528"/>
            <a:gd name="adj3" fmla="val 7232777"/>
            <a:gd name="adj4" fmla="val 3239695"/>
            <a:gd name="adj5" fmla="val 5932"/>
          </a:avLst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03ED12-66CE-43A6-95DE-A4618433CADE}">
      <dsp:nvSpPr>
        <dsp:cNvPr id="0" name=""/>
        <dsp:cNvSpPr/>
      </dsp:nvSpPr>
      <dsp:spPr>
        <a:xfrm>
          <a:off x="1587828" y="167078"/>
          <a:ext cx="4884146" cy="4884146"/>
        </a:xfrm>
        <a:prstGeom prst="circularArrow">
          <a:avLst>
            <a:gd name="adj1" fmla="val 5085"/>
            <a:gd name="adj2" fmla="val 327528"/>
            <a:gd name="adj3" fmla="val 11552519"/>
            <a:gd name="adj4" fmla="val 7559718"/>
            <a:gd name="adj5" fmla="val 5932"/>
          </a:avLst>
        </a:prstGeom>
        <a:solidFill>
          <a:schemeClr val="accent3">
            <a:hueOff val="2032949"/>
            <a:satOff val="75000"/>
            <a:lumOff val="-1102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43A87E-52F8-4488-8670-61962D1B8CFF}">
      <dsp:nvSpPr>
        <dsp:cNvPr id="0" name=""/>
        <dsp:cNvSpPr/>
      </dsp:nvSpPr>
      <dsp:spPr>
        <a:xfrm>
          <a:off x="1625585" y="51221"/>
          <a:ext cx="4884146" cy="4884146"/>
        </a:xfrm>
        <a:prstGeom prst="circularArrow">
          <a:avLst>
            <a:gd name="adj1" fmla="val 5085"/>
            <a:gd name="adj2" fmla="val 327528"/>
            <a:gd name="adj3" fmla="val 15872148"/>
            <a:gd name="adj4" fmla="val 11880111"/>
            <a:gd name="adj5" fmla="val 5932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C5315B-6F5F-49A0-BD49-B2EE968CC447}" type="datetimeFigureOut">
              <a:rPr lang="it-IT" smtClean="0"/>
              <a:t>26/05/2025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04650C-2AFE-4E26-83AC-39AED0939911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318645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/>
              <a:t>Kľúčový prvok </a:t>
            </a:r>
            <a:r>
              <a:rPr lang="it-IT" dirty="0"/>
              <a:t>- </a:t>
            </a:r>
            <a:r>
              <a:rPr lang="it-IT" dirty="0" err="1"/>
              <a:t>novosť </a:t>
            </a:r>
            <a:r>
              <a:rPr lang="it-IT" dirty="0"/>
              <a:t>a hodnota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04650C-2AFE-4E26-83AC-39AED0939911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337843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04650C-2AFE-4E26-83AC-39AED0939911}" type="slidenum">
              <a:rPr lang="it-IT" smtClean="0"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58933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04650C-2AFE-4E26-83AC-39AED0939911}" type="slidenum">
              <a:rPr lang="it-IT" smtClean="0"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330921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04650C-2AFE-4E26-83AC-39AED0939911}" type="slidenum">
              <a:rPr lang="it-IT" smtClean="0"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075870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04650C-2AFE-4E26-83AC-39AED0939911}" type="slidenum">
              <a:rPr lang="it-IT" smtClean="0"/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43062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04650C-2AFE-4E26-83AC-39AED0939911}" type="slidenum">
              <a:rPr lang="it-IT" smtClean="0"/>
              <a:t>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294678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04650C-2AFE-4E26-83AC-39AED0939911}" type="slidenum">
              <a:rPr lang="it-IT" smtClean="0"/>
              <a:t>23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902590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04650C-2AFE-4E26-83AC-39AED0939911}" type="slidenum">
              <a:rPr lang="it-IT" smtClean="0"/>
              <a:t>24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172732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04650C-2AFE-4E26-83AC-39AED0939911}" type="slidenum">
              <a:rPr lang="it-IT" smtClean="0"/>
              <a:t>25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971450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04650C-2AFE-4E26-83AC-39AED0939911}" type="slidenum">
              <a:rPr lang="it-IT" smtClean="0"/>
              <a:t>26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92357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04650C-2AFE-4E26-83AC-39AED0939911}" type="slidenum">
              <a:rPr lang="it-IT" smtClean="0"/>
              <a:t>27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533583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/>
              <a:t>Kľúčový prvok </a:t>
            </a:r>
            <a:r>
              <a:rPr lang="it-IT" dirty="0"/>
              <a:t>- </a:t>
            </a:r>
            <a:r>
              <a:rPr lang="it-IT" dirty="0" err="1"/>
              <a:t>Riešenie problémov </a:t>
            </a:r>
            <a:r>
              <a:rPr lang="it-IT" dirty="0"/>
              <a:t>a </a:t>
            </a:r>
            <a:r>
              <a:rPr lang="it-IT" dirty="0" err="1"/>
              <a:t>flexibilita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04650C-2AFE-4E26-83AC-39AED0939911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8955896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04650C-2AFE-4E26-83AC-39AED0939911}" type="slidenum">
              <a:rPr lang="it-IT" smtClean="0"/>
              <a:t>28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4663850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04650C-2AFE-4E26-83AC-39AED0939911}" type="slidenum">
              <a:rPr lang="it-IT" smtClean="0"/>
              <a:t>29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4670488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04650C-2AFE-4E26-83AC-39AED0939911}" type="slidenum">
              <a:rPr lang="it-IT" smtClean="0"/>
              <a:t>30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5488830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04650C-2AFE-4E26-83AC-39AED0939911}" type="slidenum">
              <a:rPr lang="it-IT" smtClean="0"/>
              <a:t>31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9192077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04650C-2AFE-4E26-83AC-39AED0939911}" type="slidenum">
              <a:rPr lang="it-IT" smtClean="0"/>
              <a:t>32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4396932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04650C-2AFE-4E26-83AC-39AED0939911}" type="slidenum">
              <a:rPr lang="it-IT" smtClean="0"/>
              <a:t>33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5477508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04650C-2AFE-4E26-83AC-39AED0939911}" type="slidenum">
              <a:rPr lang="it-IT" smtClean="0"/>
              <a:t>34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6322017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04650C-2AFE-4E26-83AC-39AED0939911}" type="slidenum">
              <a:rPr lang="it-IT" smtClean="0"/>
              <a:t>35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5042514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04650C-2AFE-4E26-83AC-39AED0939911}" type="slidenum">
              <a:rPr lang="it-IT" smtClean="0"/>
              <a:t>36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969342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04650C-2AFE-4E26-83AC-39AED0939911}" type="slidenum">
              <a:rPr lang="it-IT" smtClean="0"/>
              <a:t>37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72279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04650C-2AFE-4E26-83AC-39AED0939911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051594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04650C-2AFE-4E26-83AC-39AED0939911}" type="slidenum">
              <a:rPr lang="it-IT" smtClean="0"/>
              <a:t>38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894123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04650C-2AFE-4E26-83AC-39AED0939911}" type="slidenum">
              <a:rPr lang="it-IT" smtClean="0"/>
              <a:t>39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0472814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04650C-2AFE-4E26-83AC-39AED0939911}" type="slidenum">
              <a:rPr lang="it-IT" smtClean="0"/>
              <a:t>40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9976431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04650C-2AFE-4E26-83AC-39AED0939911}" type="slidenum">
              <a:rPr lang="it-IT" smtClean="0"/>
              <a:t>41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1233899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04650C-2AFE-4E26-83AC-39AED0939911}" type="slidenum">
              <a:rPr lang="it-IT" smtClean="0"/>
              <a:t>42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3536970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04650C-2AFE-4E26-83AC-39AED0939911}" type="slidenum">
              <a:rPr lang="it-IT" smtClean="0"/>
              <a:t>43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2442358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04650C-2AFE-4E26-83AC-39AED0939911}" type="slidenum">
              <a:rPr lang="it-IT" smtClean="0"/>
              <a:t>44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5120469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04650C-2AFE-4E26-83AC-39AED0939911}" type="slidenum">
              <a:rPr lang="it-IT" smtClean="0"/>
              <a:t>45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0751964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04650C-2AFE-4E26-83AC-39AED0939911}" type="slidenum">
              <a:rPr lang="it-IT" smtClean="0"/>
              <a:t>46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7380393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04650C-2AFE-4E26-83AC-39AED0939911}" type="slidenum">
              <a:rPr lang="it-IT" smtClean="0"/>
              <a:t>47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041317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04650C-2AFE-4E26-83AC-39AED0939911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9275426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04650C-2AFE-4E26-83AC-39AED0939911}" type="slidenum">
              <a:rPr lang="it-IT" smtClean="0"/>
              <a:t>48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6832981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04650C-2AFE-4E26-83AC-39AED0939911}" type="slidenum">
              <a:rPr lang="it-IT" smtClean="0"/>
              <a:t>49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325641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04650C-2AFE-4E26-83AC-39AED0939911}" type="slidenum">
              <a:rPr lang="it-IT" smtClean="0"/>
              <a:t>50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6773595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04650C-2AFE-4E26-83AC-39AED0939911}" type="slidenum">
              <a:rPr lang="it-IT" smtClean="0"/>
              <a:t>51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6112915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04650C-2AFE-4E26-83AC-39AED0939911}" type="slidenum">
              <a:rPr lang="it-IT" smtClean="0"/>
              <a:t>52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4729378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04650C-2AFE-4E26-83AC-39AED0939911}" type="slidenum">
              <a:rPr lang="it-IT" smtClean="0"/>
              <a:t>53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3926208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04650C-2AFE-4E26-83AC-39AED0939911}" type="slidenum">
              <a:rPr lang="it-IT" smtClean="0"/>
              <a:t>54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260757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04650C-2AFE-4E26-83AC-39AED0939911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225658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04650C-2AFE-4E26-83AC-39AED0939911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343799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04650C-2AFE-4E26-83AC-39AED0939911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755119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04650C-2AFE-4E26-83AC-39AED0939911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569279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04650C-2AFE-4E26-83AC-39AED0939911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39570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70258-C364-40B2-9F77-6F4C57042417}" type="datetimeFigureOut">
              <a:rPr lang="it-IT" smtClean="0"/>
              <a:t>26/05/2025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4CD04-1C6D-4509-90D7-37BB0B0FC5D2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893479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70258-C364-40B2-9F77-6F4C57042417}" type="datetimeFigureOut">
              <a:rPr lang="it-IT" smtClean="0"/>
              <a:t>26/05/2025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4CD04-1C6D-4509-90D7-37BB0B0FC5D2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21525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70258-C364-40B2-9F77-6F4C57042417}" type="datetimeFigureOut">
              <a:rPr lang="it-IT" smtClean="0"/>
              <a:t>26/05/2025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4CD04-1C6D-4509-90D7-37BB0B0FC5D2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84366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70258-C364-40B2-9F77-6F4C57042417}" type="datetimeFigureOut">
              <a:rPr lang="it-IT" smtClean="0"/>
              <a:t>26/05/2025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4CD04-1C6D-4509-90D7-37BB0B0FC5D2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86582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70258-C364-40B2-9F77-6F4C57042417}" type="datetimeFigureOut">
              <a:rPr lang="it-IT" smtClean="0"/>
              <a:t>26/05/2025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4CD04-1C6D-4509-90D7-37BB0B0FC5D2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7539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70258-C364-40B2-9F77-6F4C57042417}" type="datetimeFigureOut">
              <a:rPr lang="it-IT" smtClean="0"/>
              <a:t>26/05/2025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4CD04-1C6D-4509-90D7-37BB0B0FC5D2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604800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70258-C364-40B2-9F77-6F4C57042417}" type="datetimeFigureOut">
              <a:rPr lang="it-IT" smtClean="0"/>
              <a:t>26/05/2025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4CD04-1C6D-4509-90D7-37BB0B0FC5D2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580997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70258-C364-40B2-9F77-6F4C57042417}" type="datetimeFigureOut">
              <a:rPr lang="it-IT" smtClean="0"/>
              <a:t>26/05/2025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4CD04-1C6D-4509-90D7-37BB0B0FC5D2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000940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6" descr="Imagen que contiene collar, dibujo, flor&#10;&#10;Descripción generada automáticamente">
            <a:extLst>
              <a:ext uri="{FF2B5EF4-FFF2-40B4-BE49-F238E27FC236}">
                <a16:creationId xmlns:a16="http://schemas.microsoft.com/office/drawing/2014/main" id="{60C30C78-0BD8-62E9-7861-DFF7E1849DC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0495" y="5956183"/>
            <a:ext cx="1469409" cy="739375"/>
          </a:xfrm>
          <a:prstGeom prst="rect">
            <a:avLst/>
          </a:prstGeom>
        </p:spPr>
      </p:pic>
      <p:pic>
        <p:nvPicPr>
          <p:cNvPr id="6" name="Imagen 7" descr="Interfaz de usuario gráfica&#10;&#10;Descripción generada automáticamente con confianza media">
            <a:extLst>
              <a:ext uri="{FF2B5EF4-FFF2-40B4-BE49-F238E27FC236}">
                <a16:creationId xmlns:a16="http://schemas.microsoft.com/office/drawing/2014/main" id="{3D89FB25-034C-91C5-510E-13086167B16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558" y="5984875"/>
            <a:ext cx="2223641" cy="484907"/>
          </a:xfrm>
          <a:prstGeom prst="rect">
            <a:avLst/>
          </a:prstGeom>
        </p:spPr>
      </p:pic>
      <p:sp>
        <p:nvSpPr>
          <p:cNvPr id="7" name="CuadroTexto 8">
            <a:extLst>
              <a:ext uri="{FF2B5EF4-FFF2-40B4-BE49-F238E27FC236}">
                <a16:creationId xmlns:a16="http://schemas.microsoft.com/office/drawing/2014/main" id="{3114D097-ECB1-03EC-2A67-B08E523D0C9D}"/>
              </a:ext>
            </a:extLst>
          </p:cNvPr>
          <p:cNvSpPr txBox="1"/>
          <p:nvPr userDrawn="1"/>
        </p:nvSpPr>
        <p:spPr>
          <a:xfrm>
            <a:off x="243023" y="6481776"/>
            <a:ext cx="3229253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" b="0" i="0" u="none" strike="noStrike" baseline="0" dirty="0">
                <a:latin typeface="Verdana" panose="020B0604030504040204" pitchFamily="34" charset="0"/>
                <a:ea typeface="Verdana" panose="020B0604030504040204" pitchFamily="34" charset="0"/>
              </a:rPr>
              <a:t>KA220-HED - Cooperation partnerships in higher education</a:t>
            </a:r>
            <a:endParaRPr lang="es-ES" sz="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" name="CuadroTexto 10">
            <a:extLst>
              <a:ext uri="{FF2B5EF4-FFF2-40B4-BE49-F238E27FC236}">
                <a16:creationId xmlns:a16="http://schemas.microsoft.com/office/drawing/2014/main" id="{3F414605-3C0A-3CE2-4DC0-ED3BEC842CAE}"/>
              </a:ext>
            </a:extLst>
          </p:cNvPr>
          <p:cNvSpPr txBox="1"/>
          <p:nvPr userDrawn="1"/>
        </p:nvSpPr>
        <p:spPr>
          <a:xfrm>
            <a:off x="4284137" y="278568"/>
            <a:ext cx="76648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800" kern="1200" dirty="0" err="1">
                <a:solidFill>
                  <a:srgbClr val="0070C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Úvod</a:t>
            </a:r>
            <a:r>
              <a:rPr lang="en-GB" sz="1800" kern="1200" dirty="0">
                <a:solidFill>
                  <a:srgbClr val="0070C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do </a:t>
            </a:r>
            <a:r>
              <a:rPr lang="en-GB" sz="1800" kern="1200" dirty="0" err="1">
                <a:solidFill>
                  <a:srgbClr val="0070C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kreatívneho</a:t>
            </a:r>
            <a:r>
              <a:rPr lang="en-GB" sz="1800" kern="1200" dirty="0">
                <a:solidFill>
                  <a:srgbClr val="0070C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GB" sz="1800" kern="1200" dirty="0" err="1">
                <a:solidFill>
                  <a:srgbClr val="0070C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inžinierstva</a:t>
            </a:r>
            <a:endParaRPr lang="es-ES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9" name="CuadroTexto 11">
            <a:extLst>
              <a:ext uri="{FF2B5EF4-FFF2-40B4-BE49-F238E27FC236}">
                <a16:creationId xmlns:a16="http://schemas.microsoft.com/office/drawing/2014/main" id="{E3494E8B-FCCE-7EA0-630F-71FCC0803DF2}"/>
              </a:ext>
            </a:extLst>
          </p:cNvPr>
          <p:cNvSpPr txBox="1"/>
          <p:nvPr userDrawn="1"/>
        </p:nvSpPr>
        <p:spPr>
          <a:xfrm>
            <a:off x="243023" y="278568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Kreatívne</a:t>
            </a:r>
            <a:r>
              <a:rPr lang="en-US" sz="18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inžinierstvo</a:t>
            </a:r>
            <a:endParaRPr lang="es-ES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3" name="Immagine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7523" y="6013660"/>
            <a:ext cx="1363796" cy="681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0826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70258-C364-40B2-9F77-6F4C57042417}" type="datetimeFigureOut">
              <a:rPr lang="it-IT" smtClean="0"/>
              <a:t>26/05/2025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4CD04-1C6D-4509-90D7-37BB0B0FC5D2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34975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70258-C364-40B2-9F77-6F4C57042417}" type="datetimeFigureOut">
              <a:rPr lang="it-IT" smtClean="0"/>
              <a:t>26/05/2025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4CD04-1C6D-4509-90D7-37BB0B0FC5D2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68011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C70258-C364-40B2-9F77-6F4C57042417}" type="datetimeFigureOut">
              <a:rPr lang="it-IT" smtClean="0"/>
              <a:t>26/05/2025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84CD04-1C6D-4509-90D7-37BB0B0FC5D2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28141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6.png"/><Relationship Id="rId10" Type="http://schemas.microsoft.com/office/2007/relationships/hdphoto" Target="../media/hdphoto3.wdp"/><Relationship Id="rId4" Type="http://schemas.microsoft.com/office/2007/relationships/hdphoto" Target="../media/hdphoto1.wdp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48C6C078-B82A-CC22-B7A6-6E644FB9D191}"/>
              </a:ext>
            </a:extLst>
          </p:cNvPr>
          <p:cNvSpPr txBox="1"/>
          <p:nvPr/>
        </p:nvSpPr>
        <p:spPr>
          <a:xfrm>
            <a:off x="349558" y="3046143"/>
            <a:ext cx="11492884" cy="6926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000" b="1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Kreatívne inžinierstvo</a:t>
            </a:r>
          </a:p>
        </p:txBody>
      </p:sp>
      <p:sp>
        <p:nvSpPr>
          <p:cNvPr id="4" name="Rectángulo 10">
            <a:extLst>
              <a:ext uri="{FF2B5EF4-FFF2-40B4-BE49-F238E27FC236}">
                <a16:creationId xmlns:a16="http://schemas.microsoft.com/office/drawing/2014/main" id="{357A9263-70EB-5484-3EF9-BE47C570E81B}"/>
              </a:ext>
            </a:extLst>
          </p:cNvPr>
          <p:cNvSpPr/>
          <p:nvPr/>
        </p:nvSpPr>
        <p:spPr>
          <a:xfrm>
            <a:off x="0" y="1269507"/>
            <a:ext cx="12192000" cy="4314547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CuadroTexto 7">
            <a:extLst>
              <a:ext uri="{FF2B5EF4-FFF2-40B4-BE49-F238E27FC236}">
                <a16:creationId xmlns:a16="http://schemas.microsoft.com/office/drawing/2014/main" id="{48C6C078-B82A-CC22-B7A6-6E644FB9D191}"/>
              </a:ext>
            </a:extLst>
          </p:cNvPr>
          <p:cNvSpPr txBox="1"/>
          <p:nvPr/>
        </p:nvSpPr>
        <p:spPr>
          <a:xfrm>
            <a:off x="501958" y="3198543"/>
            <a:ext cx="11492884" cy="6926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000" b="1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Kreatívne inžinierstvo</a:t>
            </a:r>
          </a:p>
        </p:txBody>
      </p:sp>
    </p:spTree>
    <p:extLst>
      <p:ext uri="{BB962C8B-B14F-4D97-AF65-F5344CB8AC3E}">
        <p14:creationId xmlns:p14="http://schemas.microsoft.com/office/powerpoint/2010/main" val="24629213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a 1"/>
          <p:cNvGraphicFramePr/>
          <p:nvPr>
            <p:extLst>
              <p:ext uri="{D42A27DB-BD31-4B8C-83A1-F6EECF244321}">
                <p14:modId xmlns:p14="http://schemas.microsoft.com/office/powerpoint/2010/main" val="3811821603"/>
              </p:ext>
            </p:extLst>
          </p:nvPr>
        </p:nvGraphicFramePr>
        <p:xfrm>
          <a:off x="1338323" y="902826"/>
          <a:ext cx="9669201" cy="5524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ttangolo 2"/>
          <p:cNvSpPr/>
          <p:nvPr/>
        </p:nvSpPr>
        <p:spPr>
          <a:xfrm>
            <a:off x="613603" y="3117013"/>
            <a:ext cx="29250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err="1"/>
              <a:t>Riešenie problémov </a:t>
            </a:r>
            <a:r>
              <a:rPr lang="it-IT" dirty="0"/>
              <a:t>a </a:t>
            </a:r>
            <a:r>
              <a:rPr lang="it-IT" dirty="0" err="1"/>
              <a:t>flexibilita</a:t>
            </a:r>
            <a:r>
              <a:rPr lang="it-IT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41032795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764722" y="1891061"/>
            <a:ext cx="45630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sz="2000" dirty="0"/>
          </a:p>
          <a:p>
            <a:r>
              <a:rPr lang="en-US" sz="2000" dirty="0"/>
              <a:t>Kreativita zahŕňa </a:t>
            </a:r>
            <a:r>
              <a:rPr lang="en-US" sz="2000" b="1" dirty="0"/>
              <a:t>proces</a:t>
            </a:r>
            <a:r>
              <a:rPr lang="en-US" sz="2000" dirty="0"/>
              <a:t>:</a:t>
            </a:r>
            <a:endParaRPr lang="it-IT" sz="2000" dirty="0"/>
          </a:p>
        </p:txBody>
      </p:sp>
      <p:graphicFrame>
        <p:nvGraphicFramePr>
          <p:cNvPr id="6" name="Diagramma 5"/>
          <p:cNvGraphicFramePr/>
          <p:nvPr>
            <p:extLst>
              <p:ext uri="{D42A27DB-BD31-4B8C-83A1-F6EECF244321}">
                <p14:modId xmlns:p14="http://schemas.microsoft.com/office/powerpoint/2010/main" val="2632263131"/>
              </p:ext>
            </p:extLst>
          </p:nvPr>
        </p:nvGraphicFramePr>
        <p:xfrm>
          <a:off x="3067292" y="1053296"/>
          <a:ext cx="8345346" cy="51738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161248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959884" y="2075291"/>
            <a:ext cx="43922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Úloha kreativity v modernom inžinierstve</a:t>
            </a:r>
            <a:endParaRPr lang="it-IT" dirty="0"/>
          </a:p>
        </p:txBody>
      </p:sp>
      <p:sp>
        <p:nvSpPr>
          <p:cNvPr id="3" name="Rettangolo 2"/>
          <p:cNvSpPr/>
          <p:nvPr/>
        </p:nvSpPr>
        <p:spPr>
          <a:xfrm>
            <a:off x="1671658" y="2885519"/>
            <a:ext cx="54523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Posilnenie </a:t>
            </a:r>
            <a:r>
              <a:rPr lang="en-US" b="1" dirty="0"/>
              <a:t>spolupráce</a:t>
            </a:r>
            <a:r>
              <a:rPr lang="en-US" dirty="0"/>
              <a:t>, </a:t>
            </a:r>
            <a:r>
              <a:rPr lang="en-US" b="1" dirty="0"/>
              <a:t>inovácie </a:t>
            </a:r>
            <a:r>
              <a:rPr lang="en-US" dirty="0"/>
              <a:t>a </a:t>
            </a:r>
            <a:r>
              <a:rPr lang="en-US" b="1" dirty="0"/>
              <a:t>zodpovednosti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14228204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516284" y="2267913"/>
            <a:ext cx="7627716" cy="23221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Interdisciplinárna spolupráca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Mnohé inžinierske projekty si vyžadujú spoluprácu medzi viacerými odbormi, ako je strojárstvo, elektrotechnika, softvér a materiálové inžinierstvo. Kreativita umožňuje inžinierom efektívne komunikovať naprieč disciplínami, využívať rôzne odborné znalosti a integrovať rôzne perspektívy pri vývoji riešení.</a:t>
            </a:r>
            <a:endParaRPr lang="it-IT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79182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516284" y="2267913"/>
            <a:ext cx="7627716" cy="1685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Interdisciplinárna spolupráca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Inžinierstvo je tímová práca naprieč disciplínami.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Úspech závisí od medziodborovej tímovej práce.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Rôzne technické zručnosti sa spájajú pri riešení zložitých problémov.</a:t>
            </a:r>
            <a:endParaRPr lang="it-IT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4" name="Immagine 3" descr="Six Building Blocks for a Virtual Personal Assistant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9075" y="2267913"/>
            <a:ext cx="2907548" cy="177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1957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516284" y="2267913"/>
            <a:ext cx="7627716" cy="1685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Interdisciplinárna spolupráca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Kreatívne myslenie zlepšuje komunikáciu medzi odborníkmi.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Umožňuje tímom integrovať viaceré perspektívy.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Vedie k inovatívnejším a efektívnejším riešeniam.</a:t>
            </a:r>
            <a:endParaRPr lang="it-IT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3" name="Immagine 2" descr="Team Work Free PNG Image | PNG All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9857" y="2267913"/>
            <a:ext cx="3218440" cy="2571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2656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439119" y="3243448"/>
            <a:ext cx="8063696" cy="104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Inžinieri neustále hľadajú spôsoby, ako posúvať hranice možností, vyvíjať nové technológie a priekopnícke riešenia na riešenie vyvíjajúcich sa potrieb a výziev.</a:t>
            </a:r>
            <a:endParaRPr lang="it-IT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1439119" y="2480405"/>
            <a:ext cx="41199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</a:rPr>
              <a:t>Neustále zlepšovanie a inovácie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: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946386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2064152" y="3243448"/>
            <a:ext cx="8063696" cy="10292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Inžinieri sa snažia prekročiť súčasné limity.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Inovácie sú základom inžinierstva.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Neustále skúmanie možností formuje našu budúcnosť.</a:t>
            </a:r>
            <a:endParaRPr lang="it-IT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1439119" y="2480405"/>
            <a:ext cx="41199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</a:rPr>
              <a:t>Neustále zlepšovanie a inovácie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: </a:t>
            </a:r>
            <a:endParaRPr lang="it-IT" dirty="0"/>
          </a:p>
        </p:txBody>
      </p:sp>
      <p:pic>
        <p:nvPicPr>
          <p:cNvPr id="6" name="Immagine 5" descr="Innovation PNG Transparent Images | PNG All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0027" y="1790298"/>
            <a:ext cx="3546909" cy="3546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7138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439119" y="3118320"/>
            <a:ext cx="8063696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0"/>
              </a:spcAft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Inžinieri vyvíjajú nové technológie s cieľom uspokojiť meniace sa potreby.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Riešenia sú navrhnuté tak, aby riešili problémy reálneho sveta.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Inžinierstvo sa prispôsobuje spoločnosti, aby zostalo relevantné </a:t>
            </a:r>
            <a:r>
              <a:rPr lang="en-US">
                <a:latin typeface="Calibri" panose="020F0502020204030204" pitchFamily="34" charset="0"/>
                <a:ea typeface="Calibri" panose="020F0502020204030204" pitchFamily="34" charset="0"/>
              </a:rPr>
              <a:t>a vplyvné</a:t>
            </a:r>
            <a:endParaRPr lang="it-IT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1439119" y="2480405"/>
            <a:ext cx="41199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</a:rPr>
              <a:t>Neustále zlepšovanie a inovácie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: </a:t>
            </a:r>
            <a:endParaRPr lang="it-IT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8499" y="2665071"/>
            <a:ext cx="2171700" cy="163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518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261639" y="2383660"/>
            <a:ext cx="8171727" cy="2003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Udržateľnosť a environmentálna zodpovednosť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 dnešnom svete sú udržateľnosť a environmentálne aspekty pri navrhovaní a rozhodovaní prvoradé. Kreativita umožňuje inžinierom vyvíjať ekologické riešenia, minimalizovať vplyv na životné prostredie a podporovať udržateľné postupy prostredníctvom inovatívneho dizajnu, výberu materiálov a energeticky účinných technológií.</a:t>
            </a:r>
            <a:endParaRPr lang="it-IT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93581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48C6C078-B82A-CC22-B7A6-6E644FB9D191}"/>
              </a:ext>
            </a:extLst>
          </p:cNvPr>
          <p:cNvSpPr txBox="1"/>
          <p:nvPr/>
        </p:nvSpPr>
        <p:spPr>
          <a:xfrm>
            <a:off x="349558" y="3046143"/>
            <a:ext cx="11492884" cy="6926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000" b="1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Kreatívne inžinierstvo</a:t>
            </a:r>
          </a:p>
        </p:txBody>
      </p:sp>
      <p:sp>
        <p:nvSpPr>
          <p:cNvPr id="5" name="CuadroTexto 7">
            <a:extLst>
              <a:ext uri="{FF2B5EF4-FFF2-40B4-BE49-F238E27FC236}">
                <a16:creationId xmlns:a16="http://schemas.microsoft.com/office/drawing/2014/main" id="{48C6C078-B82A-CC22-B7A6-6E644FB9D191}"/>
              </a:ext>
            </a:extLst>
          </p:cNvPr>
          <p:cNvSpPr txBox="1"/>
          <p:nvPr/>
        </p:nvSpPr>
        <p:spPr>
          <a:xfrm>
            <a:off x="501958" y="3198543"/>
            <a:ext cx="11492884" cy="6926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000" b="1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Kreatívne inžinierstvo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293FAECC-0B1D-C6EB-7F5A-D78D28FB32EE}"/>
              </a:ext>
            </a:extLst>
          </p:cNvPr>
          <p:cNvGrpSpPr/>
          <p:nvPr/>
        </p:nvGrpSpPr>
        <p:grpSpPr>
          <a:xfrm>
            <a:off x="926696" y="1815333"/>
            <a:ext cx="6075988" cy="2941862"/>
            <a:chOff x="998327" y="1184665"/>
            <a:chExt cx="10225989" cy="4408704"/>
          </a:xfrm>
        </p:grpSpPr>
        <p:pic>
          <p:nvPicPr>
            <p:cNvPr id="7" name="Immagine 6" descr="Immagine che contiene mappa, testo, atlante&#10;&#10;Descrizione generata automaticamente">
              <a:extLst>
                <a:ext uri="{FF2B5EF4-FFF2-40B4-BE49-F238E27FC236}">
                  <a16:creationId xmlns:a16="http://schemas.microsoft.com/office/drawing/2014/main" id="{232A5CB7-3CBB-DAF6-F790-562AFF51A83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09800" y="1409405"/>
              <a:ext cx="7772400" cy="4183964"/>
            </a:xfrm>
            <a:prstGeom prst="rect">
              <a:avLst/>
            </a:prstGeom>
          </p:spPr>
        </p:pic>
        <p:pic>
          <p:nvPicPr>
            <p:cNvPr id="9" name="Immagine 8" descr="Immagine che contiene simbolo, emblema, logo, Marchio&#10;&#10;Descrizione generata automaticamente">
              <a:extLst>
                <a:ext uri="{FF2B5EF4-FFF2-40B4-BE49-F238E27FC236}">
                  <a16:creationId xmlns:a16="http://schemas.microsoft.com/office/drawing/2014/main" id="{FB14D03E-0D61-6E72-3213-A13939490F2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 contrast="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0209471" y="1184665"/>
              <a:ext cx="1014845" cy="74050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0" name="Immagine 9" descr="Immagine che contiene rosso, verde, bandiera&#10;&#10;Descrizione generata automaticamente">
              <a:extLst>
                <a:ext uri="{FF2B5EF4-FFF2-40B4-BE49-F238E27FC236}">
                  <a16:creationId xmlns:a16="http://schemas.microsoft.com/office/drawing/2014/main" id="{37BC1408-B0D8-53F2-9F31-A0F32A81559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59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98327" y="1661221"/>
              <a:ext cx="1014845" cy="66167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1" name="Immagine 10" descr="Immagine che contiene Elementi grafici, logo, rosso, simbolo&#10;&#10;Descrizione generata automaticamente">
              <a:extLst>
                <a:ext uri="{FF2B5EF4-FFF2-40B4-BE49-F238E27FC236}">
                  <a16:creationId xmlns:a16="http://schemas.microsoft.com/office/drawing/2014/main" id="{6D78CD9B-6252-BC60-81CD-278F62ECBC3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209471" y="2978809"/>
              <a:ext cx="1014843" cy="71760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2" name="Immagine 11" descr="Immagine che contiene simbolo, rosso, schermata, giallo&#10;&#10;Descrizione generata automaticamente">
              <a:extLst>
                <a:ext uri="{FF2B5EF4-FFF2-40B4-BE49-F238E27FC236}">
                  <a16:creationId xmlns:a16="http://schemas.microsoft.com/office/drawing/2014/main" id="{6F2E7FC2-432E-0FEA-8773-8C923A257EF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98327" y="4475665"/>
              <a:ext cx="1014845" cy="76137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3" name="Immagine 12" descr="Immagine che contiene blu, linea, Blu elettrico, Rettangolo&#10;&#10;Descrizione generata automaticamente">
              <a:extLst>
                <a:ext uri="{FF2B5EF4-FFF2-40B4-BE49-F238E27FC236}">
                  <a16:creationId xmlns:a16="http://schemas.microsoft.com/office/drawing/2014/main" id="{BD685110-5BA8-6D0C-26A3-C66BFACD00D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colorTemperature colorTemp="4700"/>
                      </a14:imgEffect>
                      <a14:imgEffect>
                        <a14:brightnessContrast bright="20000"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0209472" y="4900676"/>
              <a:ext cx="1014843" cy="67271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grpSp>
          <p:nvGrpSpPr>
            <p:cNvPr id="14" name="Gruppo 13">
              <a:extLst>
                <a:ext uri="{FF2B5EF4-FFF2-40B4-BE49-F238E27FC236}">
                  <a16:creationId xmlns:a16="http://schemas.microsoft.com/office/drawing/2014/main" id="{B78E04C4-9E9C-FF1F-BB67-215EA8485513}"/>
                </a:ext>
              </a:extLst>
            </p:cNvPr>
            <p:cNvGrpSpPr/>
            <p:nvPr/>
          </p:nvGrpSpPr>
          <p:grpSpPr>
            <a:xfrm>
              <a:off x="2013172" y="1992061"/>
              <a:ext cx="3486678" cy="2282127"/>
              <a:chOff x="2013172" y="1992061"/>
              <a:chExt cx="3486678" cy="2282127"/>
            </a:xfrm>
          </p:grpSpPr>
          <p:cxnSp>
            <p:nvCxnSpPr>
              <p:cNvPr id="27" name="Connettore 1 18">
                <a:extLst>
                  <a:ext uri="{FF2B5EF4-FFF2-40B4-BE49-F238E27FC236}">
                    <a16:creationId xmlns:a16="http://schemas.microsoft.com/office/drawing/2014/main" id="{04C37AEA-6DE2-466A-131E-8326DCD594F6}"/>
                  </a:ext>
                </a:extLst>
              </p:cNvPr>
              <p:cNvCxnSpPr>
                <a:cxnSpLocks/>
                <a:stCxn id="10" idx="3"/>
              </p:cNvCxnSpPr>
              <p:nvPr/>
            </p:nvCxnSpPr>
            <p:spPr>
              <a:xfrm>
                <a:off x="2013172" y="1992061"/>
                <a:ext cx="3364165" cy="2193175"/>
              </a:xfrm>
              <a:prstGeom prst="line">
                <a:avLst/>
              </a:prstGeom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Ovale 27">
                <a:extLst>
                  <a:ext uri="{FF2B5EF4-FFF2-40B4-BE49-F238E27FC236}">
                    <a16:creationId xmlns:a16="http://schemas.microsoft.com/office/drawing/2014/main" id="{AC99DB79-AAC8-367E-0654-EE4179730AAB}"/>
                  </a:ext>
                </a:extLst>
              </p:cNvPr>
              <p:cNvSpPr/>
              <p:nvPr/>
            </p:nvSpPr>
            <p:spPr>
              <a:xfrm>
                <a:off x="5350338" y="4124676"/>
                <a:ext cx="149512" cy="149512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dirty="0">
                  <a:solidFill>
                    <a:sysClr val="windowText" lastClr="000000"/>
                  </a:solidFill>
                </a:endParaRPr>
              </a:p>
            </p:txBody>
          </p:sp>
        </p:grpSp>
        <p:grpSp>
          <p:nvGrpSpPr>
            <p:cNvPr id="15" name="Gruppo 14">
              <a:extLst>
                <a:ext uri="{FF2B5EF4-FFF2-40B4-BE49-F238E27FC236}">
                  <a16:creationId xmlns:a16="http://schemas.microsoft.com/office/drawing/2014/main" id="{EF80889C-ACE8-ABFE-BEB8-1BAFD5D1AFFC}"/>
                </a:ext>
              </a:extLst>
            </p:cNvPr>
            <p:cNvGrpSpPr/>
            <p:nvPr/>
          </p:nvGrpSpPr>
          <p:grpSpPr>
            <a:xfrm>
              <a:off x="2013172" y="4565921"/>
              <a:ext cx="1437051" cy="290429"/>
              <a:chOff x="4204004" y="4266425"/>
              <a:chExt cx="1437051" cy="290429"/>
            </a:xfrm>
          </p:grpSpPr>
          <p:cxnSp>
            <p:nvCxnSpPr>
              <p:cNvPr id="25" name="Connettore 1 22">
                <a:extLst>
                  <a:ext uri="{FF2B5EF4-FFF2-40B4-BE49-F238E27FC236}">
                    <a16:creationId xmlns:a16="http://schemas.microsoft.com/office/drawing/2014/main" id="{02514B94-1616-C328-5736-C59F9DF5DEEA}"/>
                  </a:ext>
                </a:extLst>
              </p:cNvPr>
              <p:cNvCxnSpPr>
                <a:cxnSpLocks/>
                <a:stCxn id="12" idx="3"/>
                <a:endCxn id="26" idx="2"/>
              </p:cNvCxnSpPr>
              <p:nvPr/>
            </p:nvCxnSpPr>
            <p:spPr>
              <a:xfrm flipV="1">
                <a:off x="4204004" y="4341181"/>
                <a:ext cx="1287539" cy="215673"/>
              </a:xfrm>
              <a:prstGeom prst="line">
                <a:avLst/>
              </a:prstGeom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Ovale 25">
                <a:extLst>
                  <a:ext uri="{FF2B5EF4-FFF2-40B4-BE49-F238E27FC236}">
                    <a16:creationId xmlns:a16="http://schemas.microsoft.com/office/drawing/2014/main" id="{A6B0C8CA-472E-6930-9DA2-7A883A681213}"/>
                  </a:ext>
                </a:extLst>
              </p:cNvPr>
              <p:cNvSpPr/>
              <p:nvPr/>
            </p:nvSpPr>
            <p:spPr>
              <a:xfrm>
                <a:off x="5491543" y="4266425"/>
                <a:ext cx="149512" cy="149512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>
                  <a:solidFill>
                    <a:sysClr val="windowText" lastClr="000000"/>
                  </a:solidFill>
                </a:endParaRPr>
              </a:p>
            </p:txBody>
          </p:sp>
        </p:grpSp>
        <p:grpSp>
          <p:nvGrpSpPr>
            <p:cNvPr id="16" name="Gruppo 15">
              <a:extLst>
                <a:ext uri="{FF2B5EF4-FFF2-40B4-BE49-F238E27FC236}">
                  <a16:creationId xmlns:a16="http://schemas.microsoft.com/office/drawing/2014/main" id="{6FF9FD31-437E-401D-74A4-96E558FA6EA2}"/>
                </a:ext>
              </a:extLst>
            </p:cNvPr>
            <p:cNvGrpSpPr/>
            <p:nvPr/>
          </p:nvGrpSpPr>
          <p:grpSpPr>
            <a:xfrm>
              <a:off x="6797911" y="4715433"/>
              <a:ext cx="3411561" cy="521602"/>
              <a:chOff x="5491543" y="4233345"/>
              <a:chExt cx="3411561" cy="521602"/>
            </a:xfrm>
          </p:grpSpPr>
          <p:cxnSp>
            <p:nvCxnSpPr>
              <p:cNvPr id="23" name="Connettore 1 26">
                <a:extLst>
                  <a:ext uri="{FF2B5EF4-FFF2-40B4-BE49-F238E27FC236}">
                    <a16:creationId xmlns:a16="http://schemas.microsoft.com/office/drawing/2014/main" id="{1DAE8676-597F-ECF7-04F9-FC90560FF344}"/>
                  </a:ext>
                </a:extLst>
              </p:cNvPr>
              <p:cNvCxnSpPr>
                <a:cxnSpLocks/>
                <a:stCxn id="13" idx="1"/>
                <a:endCxn id="24" idx="6"/>
              </p:cNvCxnSpPr>
              <p:nvPr/>
            </p:nvCxnSpPr>
            <p:spPr>
              <a:xfrm flipH="1" flipV="1">
                <a:off x="5641055" y="4308101"/>
                <a:ext cx="3262049" cy="446846"/>
              </a:xfrm>
              <a:prstGeom prst="line">
                <a:avLst/>
              </a:prstGeom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Ovale 23">
                <a:extLst>
                  <a:ext uri="{FF2B5EF4-FFF2-40B4-BE49-F238E27FC236}">
                    <a16:creationId xmlns:a16="http://schemas.microsoft.com/office/drawing/2014/main" id="{FF51E7BD-479A-D719-569E-9E704AD34042}"/>
                  </a:ext>
                </a:extLst>
              </p:cNvPr>
              <p:cNvSpPr/>
              <p:nvPr/>
            </p:nvSpPr>
            <p:spPr>
              <a:xfrm>
                <a:off x="5491543" y="4233345"/>
                <a:ext cx="149512" cy="149512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>
                  <a:solidFill>
                    <a:sysClr val="windowText" lastClr="000000"/>
                  </a:solidFill>
                </a:endParaRPr>
              </a:p>
            </p:txBody>
          </p:sp>
        </p:grpSp>
        <p:grpSp>
          <p:nvGrpSpPr>
            <p:cNvPr id="17" name="Gruppo 16">
              <a:extLst>
                <a:ext uri="{FF2B5EF4-FFF2-40B4-BE49-F238E27FC236}">
                  <a16:creationId xmlns:a16="http://schemas.microsoft.com/office/drawing/2014/main" id="{FD89F772-998B-E7AB-C012-208BD7BCA64B}"/>
                </a:ext>
              </a:extLst>
            </p:cNvPr>
            <p:cNvGrpSpPr/>
            <p:nvPr/>
          </p:nvGrpSpPr>
          <p:grpSpPr>
            <a:xfrm>
              <a:off x="6167803" y="1554917"/>
              <a:ext cx="4041668" cy="2023636"/>
              <a:chOff x="5491543" y="2392301"/>
              <a:chExt cx="4041668" cy="2023636"/>
            </a:xfrm>
          </p:grpSpPr>
          <p:cxnSp>
            <p:nvCxnSpPr>
              <p:cNvPr id="21" name="Connettore 1 30">
                <a:extLst>
                  <a:ext uri="{FF2B5EF4-FFF2-40B4-BE49-F238E27FC236}">
                    <a16:creationId xmlns:a16="http://schemas.microsoft.com/office/drawing/2014/main" id="{F792F6C7-E26B-5209-E626-554619E820B2}"/>
                  </a:ext>
                </a:extLst>
              </p:cNvPr>
              <p:cNvCxnSpPr>
                <a:cxnSpLocks/>
                <a:stCxn id="9" idx="1"/>
                <a:endCxn id="22" idx="6"/>
              </p:cNvCxnSpPr>
              <p:nvPr/>
            </p:nvCxnSpPr>
            <p:spPr>
              <a:xfrm flipH="1">
                <a:off x="5641055" y="2392301"/>
                <a:ext cx="3892156" cy="1948880"/>
              </a:xfrm>
              <a:prstGeom prst="line">
                <a:avLst/>
              </a:prstGeom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Ovale 21">
                <a:extLst>
                  <a:ext uri="{FF2B5EF4-FFF2-40B4-BE49-F238E27FC236}">
                    <a16:creationId xmlns:a16="http://schemas.microsoft.com/office/drawing/2014/main" id="{78D03E49-7CE8-A00D-BF0A-F6FD8F58D884}"/>
                  </a:ext>
                </a:extLst>
              </p:cNvPr>
              <p:cNvSpPr/>
              <p:nvPr/>
            </p:nvSpPr>
            <p:spPr>
              <a:xfrm>
                <a:off x="5491543" y="4266425"/>
                <a:ext cx="149512" cy="149512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>
                  <a:solidFill>
                    <a:sysClr val="windowText" lastClr="000000"/>
                  </a:solidFill>
                </a:endParaRPr>
              </a:p>
            </p:txBody>
          </p:sp>
        </p:grpSp>
        <p:grpSp>
          <p:nvGrpSpPr>
            <p:cNvPr id="18" name="Gruppo 17">
              <a:extLst>
                <a:ext uri="{FF2B5EF4-FFF2-40B4-BE49-F238E27FC236}">
                  <a16:creationId xmlns:a16="http://schemas.microsoft.com/office/drawing/2014/main" id="{F6C87286-873F-4E44-D26D-47BD9F8B0C90}"/>
                </a:ext>
              </a:extLst>
            </p:cNvPr>
            <p:cNvGrpSpPr/>
            <p:nvPr/>
          </p:nvGrpSpPr>
          <p:grpSpPr>
            <a:xfrm>
              <a:off x="8473047" y="3337613"/>
              <a:ext cx="1736424" cy="1273106"/>
              <a:chOff x="5491543" y="3109751"/>
              <a:chExt cx="1736424" cy="1273106"/>
            </a:xfrm>
          </p:grpSpPr>
          <p:cxnSp>
            <p:nvCxnSpPr>
              <p:cNvPr id="19" name="Connettore 1 44">
                <a:extLst>
                  <a:ext uri="{FF2B5EF4-FFF2-40B4-BE49-F238E27FC236}">
                    <a16:creationId xmlns:a16="http://schemas.microsoft.com/office/drawing/2014/main" id="{D370BFE3-B936-4B50-1691-29326C8F50D1}"/>
                  </a:ext>
                </a:extLst>
              </p:cNvPr>
              <p:cNvCxnSpPr>
                <a:cxnSpLocks/>
                <a:stCxn id="11" idx="1"/>
                <a:endCxn id="20" idx="7"/>
              </p:cNvCxnSpPr>
              <p:nvPr/>
            </p:nvCxnSpPr>
            <p:spPr>
              <a:xfrm flipH="1">
                <a:off x="5619159" y="3109751"/>
                <a:ext cx="1608808" cy="1145490"/>
              </a:xfrm>
              <a:prstGeom prst="line">
                <a:avLst/>
              </a:prstGeom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Ovale 19">
                <a:extLst>
                  <a:ext uri="{FF2B5EF4-FFF2-40B4-BE49-F238E27FC236}">
                    <a16:creationId xmlns:a16="http://schemas.microsoft.com/office/drawing/2014/main" id="{DE97D97D-7B2F-C12F-C9A2-67A36B0ED32D}"/>
                  </a:ext>
                </a:extLst>
              </p:cNvPr>
              <p:cNvSpPr/>
              <p:nvPr/>
            </p:nvSpPr>
            <p:spPr>
              <a:xfrm>
                <a:off x="5491543" y="4233345"/>
                <a:ext cx="149512" cy="149512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>
                  <a:solidFill>
                    <a:sysClr val="windowText" lastClr="000000"/>
                  </a:solidFill>
                </a:endParaRPr>
              </a:p>
            </p:txBody>
          </p:sp>
        </p:grpSp>
      </p:grpSp>
      <p:pic>
        <p:nvPicPr>
          <p:cNvPr id="29" name="Imagen 1" descr="Imagen que contiene collar, dibujo, flor&#10;&#10;Descripción generada automáticamente">
            <a:extLst>
              <a:ext uri="{FF2B5EF4-FFF2-40B4-BE49-F238E27FC236}">
                <a16:creationId xmlns:a16="http://schemas.microsoft.com/office/drawing/2014/main" id="{D537359B-ED95-9EDF-B2E4-D59914F3A51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088" y="2285045"/>
            <a:ext cx="3511964" cy="1767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7899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261639" y="2383660"/>
            <a:ext cx="8171727" cy="1685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Udržateľnosť a environmentálna zodpovednosť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Udržateľnosť je ústredným prvkom inžinierskeho navrhovania a rozhodovania. 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Inžinieri sa musia zaoberať vplyvom na životné prostredie v každej fáze vývoja.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Dôraz na dlhodobú ekologickú zodpovednosť.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3068" y="3771449"/>
            <a:ext cx="1860596" cy="1475645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33366" y="2383660"/>
            <a:ext cx="1865658" cy="1751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6610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597496" y="2749420"/>
            <a:ext cx="8171727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Udržateľnosť a environmentálna zodpovednosť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it-IT" dirty="0" err="1"/>
              <a:t>Kreativita je hnacím motorom </a:t>
            </a:r>
            <a:r>
              <a:rPr lang="it-IT" dirty="0"/>
              <a:t>zelených </a:t>
            </a:r>
            <a:r>
              <a:rPr lang="it-IT" dirty="0" err="1"/>
              <a:t>inovácií</a:t>
            </a:r>
            <a:r>
              <a:rPr lang="it-IT" dirty="0"/>
              <a:t>...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endParaRPr lang="it-IT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Kreativita pomáha inžinierom vyvíjať ekologické riešenia.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Kľúčom k úspechu sú inovácie pri výbere materiálov a energetickej účinnosti.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Udržateľné postupy vznikajú vďaka netradičnému mysleniu.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5772" y="3066376"/>
            <a:ext cx="3676299" cy="1912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5814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944006" y="2328397"/>
            <a:ext cx="8171727" cy="295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Udržateľnosť a environmentálna zodpovednosť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Od konceptu k dopadu: Udržateľnosť v reálnom svete...</a:t>
            </a:r>
            <a:endParaRPr lang="it-IT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endParaRPr lang="it-IT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Používanie obnoviteľných materiálov a procesov s nízkym vplyvom na životné prostredie.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Integrácia energeticky účinných technológií.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Podpora kultúry inovácií v oblasti starostlivosti o životné prostredie.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4526" y="3272589"/>
            <a:ext cx="3394647" cy="1070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5635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699436" y="2365081"/>
            <a:ext cx="6096000" cy="183896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>
              <a:lnSpc>
                <a:spcPct val="115000"/>
              </a:lnSpc>
              <a:spcAft>
                <a:spcPts val="1200"/>
              </a:spcAft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Identifikácia problému</a:t>
            </a:r>
          </a:p>
          <a:p>
            <a:pPr lvl="0" algn="just">
              <a:lnSpc>
                <a:spcPct val="115000"/>
              </a:lnSpc>
              <a:spcAft>
                <a:spcPts val="12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Prvým krokom v tvorivom procese je jasné definovanie problému alebo výzvy, ktorú je potrebné riešiť. To zahŕňa pochopenie požiadaviek, obmedzení a cieľov projektu, ako aj zhromaždenie relevantných informácií a údajov.</a:t>
            </a:r>
            <a:endParaRPr lang="it-IT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06111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747563" y="2153325"/>
            <a:ext cx="6096000" cy="232217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Výskum a prieskum 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Umožniť inžinierom vykonávať výskum a skúmať existujúce riešenia, technológie a metodiky súvisiace s daným problémom. To im pomôže získať poznatky, identifikovať osvedčené postupy a pochopiť súčasný stav techniky v danej oblasti.</a:t>
            </a:r>
            <a:endParaRPr lang="it-IT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99925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968943" y="2176931"/>
            <a:ext cx="6096000" cy="230345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Brainstorming a generovanie nápadov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 rámci brainstormingu sa uskutočňujú stretnutia s cieľom získať širokú škálu nápadov, koncepcií a potenciálnych riešení. Inžinieri využívajú techniky kreatívneho myslenia, ako sú voľné asociácie, myšlienkové mapy a laterálne myslenie, aby preskúmali rôzne možnosti a získali nové poznatky.</a:t>
            </a:r>
            <a:endParaRPr lang="it-IT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17603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1103696" y="2297704"/>
            <a:ext cx="6096000" cy="198490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Vývoj koncepcie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 vytvorení súboru nápadov ich inžinieri vyhodnotia a zdokonalia, aby vypracovali konkrétnejšie koncepcie a návrhy. To môže zahŕňať skicovanie, vytváranie prototypov alebo modelovanie s cieľom vizualizovať a efektívne komunikovať nápady.</a:t>
            </a:r>
            <a:endParaRPr lang="it-IT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56078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267326" y="1823321"/>
            <a:ext cx="6096000" cy="200362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Riešenie problémov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Umožniť inžinierom pristupovať k problémom z rôznych uhlov pohľadu, zvažovať netradičné riešenia a vyvíjať inovatívne stratégie na ich efektívne riešenie.</a:t>
            </a:r>
            <a:endParaRPr lang="it-IT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it-IT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8281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007444" y="1813697"/>
            <a:ext cx="6096000" cy="2640723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it-IT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Inovatívny dizajn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Inžinieri musia navrhovať inovatívne riešenia, ktoré spĺňajú špecifické požiadavky a zároveň zohľadňujú faktory, ako je funkčnosť, účinnosť, bezpečnosť a nákladová efektívnosť. Kreativita umožňuje inžinierom skúmať nové koncepcie, integrovať nové technológie a posúvať hranice konštrukčných možností.</a:t>
            </a:r>
            <a:endParaRPr lang="it-IT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5740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968943" y="1976411"/>
            <a:ext cx="6096000" cy="295927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Optimalizácia a efektívnosť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Kreativita ako nástroj na optimalizáciu existujúcich procesov, systémov a produktov. Inžinieri neustále hľadajú spôsoby, ako zlepšiť efektívnosť, zvýšiť výkonnosť a znížiť plytvanie prostredníctvom kreatívneho riešenia problémov a inovácií. To môže zahŕňať prepracovanie dizajnu komponentov, rekonfiguráciu procesov alebo implementáciu nových technológií.</a:t>
            </a:r>
            <a:endParaRPr lang="it-IT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it-IT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75148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48C6C078-B82A-CC22-B7A6-6E644FB9D191}"/>
              </a:ext>
            </a:extLst>
          </p:cNvPr>
          <p:cNvSpPr txBox="1"/>
          <p:nvPr/>
        </p:nvSpPr>
        <p:spPr>
          <a:xfrm>
            <a:off x="349558" y="3046143"/>
            <a:ext cx="11492884" cy="6926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000" b="1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Kreatívne inžinierstvo</a:t>
            </a:r>
          </a:p>
        </p:txBody>
      </p:sp>
      <p:sp>
        <p:nvSpPr>
          <p:cNvPr id="5" name="CuadroTexto 7">
            <a:extLst>
              <a:ext uri="{FF2B5EF4-FFF2-40B4-BE49-F238E27FC236}">
                <a16:creationId xmlns:a16="http://schemas.microsoft.com/office/drawing/2014/main" id="{48C6C078-B82A-CC22-B7A6-6E644FB9D191}"/>
              </a:ext>
            </a:extLst>
          </p:cNvPr>
          <p:cNvSpPr txBox="1"/>
          <p:nvPr/>
        </p:nvSpPr>
        <p:spPr>
          <a:xfrm>
            <a:off x="501958" y="3198543"/>
            <a:ext cx="11492884" cy="6926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000" b="1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Kreatívne inžinierstvo</a:t>
            </a:r>
          </a:p>
        </p:txBody>
      </p:sp>
      <p:pic>
        <p:nvPicPr>
          <p:cNvPr id="29" name="Imagen 1" descr="Imagen que contiene collar, dibujo, flor&#10;&#10;Descripción generada automáticamente">
            <a:extLst>
              <a:ext uri="{FF2B5EF4-FFF2-40B4-BE49-F238E27FC236}">
                <a16:creationId xmlns:a16="http://schemas.microsoft.com/office/drawing/2014/main" id="{D537359B-ED95-9EDF-B2E4-D59914F3A5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2755" y="2284750"/>
            <a:ext cx="3511964" cy="1767145"/>
          </a:xfrm>
          <a:prstGeom prst="rect">
            <a:avLst/>
          </a:prstGeom>
        </p:spPr>
      </p:pic>
      <p:sp>
        <p:nvSpPr>
          <p:cNvPr id="30" name="CuadroTexto 12">
            <a:extLst>
              <a:ext uri="{FF2B5EF4-FFF2-40B4-BE49-F238E27FC236}">
                <a16:creationId xmlns:a16="http://schemas.microsoft.com/office/drawing/2014/main" id="{9100B009-A9D3-CC24-9EF5-AD4F6D485242}"/>
              </a:ext>
            </a:extLst>
          </p:cNvPr>
          <p:cNvSpPr txBox="1"/>
          <p:nvPr/>
        </p:nvSpPr>
        <p:spPr>
          <a:xfrm>
            <a:off x="738693" y="2005375"/>
            <a:ext cx="5509707" cy="23258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600" b="1" dirty="0">
                <a:solidFill>
                  <a:srgbClr val="0070C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Kreatívne </a:t>
            </a:r>
            <a:r>
              <a:rPr lang="es-ES" sz="1600" b="1" dirty="0" err="1">
                <a:solidFill>
                  <a:srgbClr val="0070C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inžinierstvo</a:t>
            </a:r>
            <a:endParaRPr lang="en-GB" sz="1600" b="1" dirty="0">
              <a:solidFill>
                <a:srgbClr val="0070C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GB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Kreatívne inžinierstvo zahŕňa rôzne makrooblasti a témy:</a:t>
            </a: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GB" sz="110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228600" marR="0" indent="-2286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GB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Kritické myslenie: </a:t>
            </a:r>
            <a:r>
              <a:rPr lang="en-GB" sz="11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&gt; Taliansko</a:t>
            </a:r>
          </a:p>
          <a:p>
            <a:pPr marL="228600" marR="0" indent="-2286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GB" sz="11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Dizajnové myslenie: Kreatívne inžinierske metódy &gt; Španielsko</a:t>
            </a:r>
          </a:p>
          <a:p>
            <a:pPr marL="228600" marR="0" indent="-2286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GB" sz="1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Digitálne myslenie: Riešenie problémov &gt; Turecko</a:t>
            </a:r>
          </a:p>
          <a:p>
            <a:pPr marL="228600" marR="0" indent="-2286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GB" sz="11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Digitálne myslenie: Digitalizácia a umelá inteligencia &gt; Grécko</a:t>
            </a:r>
          </a:p>
          <a:p>
            <a:pPr marL="228600" indent="-2286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GB" sz="11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Komunikácia pre kreatívne inžinierstvo &gt; Slovensko</a:t>
            </a:r>
          </a:p>
        </p:txBody>
      </p:sp>
    </p:spTree>
    <p:extLst>
      <p:ext uri="{BB962C8B-B14F-4D97-AF65-F5344CB8AC3E}">
        <p14:creationId xmlns:p14="http://schemas.microsoft.com/office/powerpoint/2010/main" val="32993675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968943" y="1783905"/>
            <a:ext cx="6096000" cy="2640723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it-IT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Spresnenie a optimalizácia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Návrh sa zdokonaľuje a optimalizuje na základe spätnej väzby získanej počas prototypovania a testovania. Inžinieri návrh opakovane upravujú, vylepšujú a optimalizujú s cieľom zvýšiť výkon, funkčnosť a použiteľnosť.</a:t>
            </a:r>
            <a:endParaRPr lang="it-IT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89076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968943" y="2067393"/>
            <a:ext cx="6096000" cy="295927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Interdisciplinárna spolupráca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Mnohé inžinierske projekty si vyžadujú spoluprácu medzi viacerými odbormi, ako je strojárstvo, elektrotechnika, softvér a materiálové inžinierstvo. Tvorivosť umožňuje inžinierom efektívne komunikovať naprieč disciplínami, využívať rôzne odborné znalosti a integrovať rôzne perspektívy s cieľom vyvinúť komplexné riešenia.</a:t>
            </a:r>
            <a:endParaRPr lang="it-IT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it-IT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91957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680186" y="1971140"/>
            <a:ext cx="6096000" cy="2640723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Riadenie rizík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algn="just">
              <a:lnSpc>
                <a:spcPct val="115000"/>
              </a:lnSpc>
              <a:spcAft>
                <a:spcPts val="0"/>
              </a:spcAft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Kreativita je neoddeliteľnou súčasťou riadenia rizík v inžinierskych projektoch. Inžinieri musia predvídať potenciálne problémy, identifikovať slabé miesta a vytvárať kreatívne stratégie na účinné zmiernenie rizík. To môže zahŕňať plánovanie nepredvídaných udalostí, analýzu scenárov a inovatívne prístupy na zabezpečenie úspechu projektu.</a:t>
            </a:r>
            <a:endParaRPr lang="it-IT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77480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959318" y="1923015"/>
            <a:ext cx="6096000" cy="295927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Udržateľnosť a environmentálna zodpovednosť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 dnešnom svete sú udržateľnosť a environmentálne aspekty pri navrhovaní a rozhodovaní prvoradé. Kreativita umožňuje inžinierom vyvíjať ekologické riešenia, minimalizovať vplyv na životné prostredie a podporovať udržateľné postupy prostredníctvom inovatívneho dizajnu, výberu materiálov a energeticky účinných technológií.</a:t>
            </a:r>
            <a:endParaRPr lang="it-IT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it-IT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283279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180699" y="1971140"/>
            <a:ext cx="6096000" cy="230345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Neustále zlepšovanie a inovácie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Kreativita je hnacou silou neustáleho zlepšovania a inovácií v inžinierstve. Inžinieri neustále hľadajú spôsoby, ako posúvať hranice možného, vyvíjať nové technológie a priekopnícke riešenia na riešenie vyvíjajúcich sa potrieb a výziev.</a:t>
            </a:r>
            <a:endParaRPr lang="it-IT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381598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997820" y="1966785"/>
            <a:ext cx="6096000" cy="295927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Dizajn zameraný na človeka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Kreativita je nevyhnutná pre dizajn zameraný na človeka, ktorý sa zameriava na vytváranie produktov, systémov a skúseností, ktoré uprednostňujú potreby, preferencie a schopnosti koncových používateľov. Inžinieri využívajú kreatívne myslenie na vcítenie sa do používateľov, predvídanie ich požiadaviek a navrhovanie riešení, ktoré zvyšujú použiteľnosť, prístupnosť a spokojnosť používateľov.</a:t>
            </a:r>
            <a:endParaRPr lang="it-IT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it-IT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1605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045945" y="1668402"/>
            <a:ext cx="6096000" cy="2640723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it-IT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Reflexia a učenie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 ukončení projektu sa inžinieri zamyslia nad tvorivým procesom, zhodnotia výsledky a určia získané skúsenosti. Táto reflexia im pomôže získať poznatky, zlepšiť svoje zručnosti a uplatniť svoje skúsenosti v budúcich projektoch.</a:t>
            </a:r>
            <a:endParaRPr lang="it-IT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945984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180699" y="2540078"/>
            <a:ext cx="84445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err="1"/>
              <a:t>Realizácia projektu </a:t>
            </a:r>
            <a:r>
              <a:rPr lang="it-IT" dirty="0"/>
              <a:t>v oblasti kreatívneho </a:t>
            </a:r>
            <a:r>
              <a:rPr lang="it-IT" dirty="0" err="1"/>
              <a:t>inžinierstva </a:t>
            </a:r>
            <a:r>
              <a:rPr lang="it-IT" dirty="0"/>
              <a:t>(</a:t>
            </a:r>
            <a:r>
              <a:rPr lang="it-IT" dirty="0" err="1"/>
              <a:t>v kontexte stavebného inžinierstva</a:t>
            </a:r>
            <a:r>
              <a:rPr lang="it-IT" dirty="0"/>
              <a:t>), </a:t>
            </a:r>
          </a:p>
          <a:p>
            <a:r>
              <a:rPr lang="it-IT" dirty="0"/>
              <a:t>so zameraním na </a:t>
            </a:r>
            <a:r>
              <a:rPr lang="it-IT" dirty="0" err="1"/>
              <a:t>tímovú </a:t>
            </a:r>
            <a:r>
              <a:rPr lang="it-IT" dirty="0"/>
              <a:t>spoluprácu, </a:t>
            </a:r>
            <a:r>
              <a:rPr lang="it-IT" dirty="0" err="1"/>
              <a:t>inovácie </a:t>
            </a:r>
            <a:r>
              <a:rPr lang="it-IT" dirty="0"/>
              <a:t>a </a:t>
            </a:r>
            <a:r>
              <a:rPr lang="it-IT" dirty="0" err="1"/>
              <a:t>udržateľnosť si vyžaduje štruktúrovaný, ale flexibilný prístup</a:t>
            </a:r>
            <a:r>
              <a:rPr lang="it-IT" dirty="0"/>
              <a:t>. </a:t>
            </a:r>
          </a:p>
        </p:txBody>
      </p:sp>
      <p:sp>
        <p:nvSpPr>
          <p:cNvPr id="3" name="Rettangolo 2"/>
          <p:cNvSpPr/>
          <p:nvPr/>
        </p:nvSpPr>
        <p:spPr>
          <a:xfrm>
            <a:off x="4539916" y="1771668"/>
            <a:ext cx="23212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Vytvorenie projektu</a:t>
            </a:r>
            <a:endParaRPr lang="it-IT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5390703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729337" y="2507456"/>
            <a:ext cx="9176085" cy="2126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t-IT" dirty="0" err="1"/>
              <a:t>Vyjasnite si ciele</a:t>
            </a:r>
            <a:r>
              <a:rPr lang="it-IT" dirty="0"/>
              <a:t>: </a:t>
            </a:r>
            <a:r>
              <a:rPr lang="it-IT" dirty="0" err="1"/>
              <a:t>Zosúlaďte </a:t>
            </a:r>
            <a:r>
              <a:rPr lang="it-IT" dirty="0"/>
              <a:t>ich </a:t>
            </a:r>
            <a:r>
              <a:rPr lang="it-IT" dirty="0" err="1"/>
              <a:t>s potrebami </a:t>
            </a:r>
            <a:r>
              <a:rPr lang="it-IT" dirty="0"/>
              <a:t>klienta alebo zainteresovaných strán.</a:t>
            </a:r>
          </a:p>
          <a:p>
            <a:pPr>
              <a:lnSpc>
                <a:spcPct val="150000"/>
              </a:lnSpc>
            </a:pPr>
            <a:r>
              <a:rPr lang="it-IT" dirty="0"/>
              <a:t>Zakomponovať ciele udržateľnosti:</a:t>
            </a:r>
            <a:r>
              <a:rPr lang="sk-SK" dirty="0"/>
              <a:t> </a:t>
            </a:r>
            <a:r>
              <a:rPr lang="it-IT" dirty="0"/>
              <a:t>napr. používať </a:t>
            </a:r>
            <a:r>
              <a:rPr lang="it-IT" dirty="0" err="1"/>
              <a:t>obnoviteľné materiály</a:t>
            </a:r>
            <a:r>
              <a:rPr lang="it-IT" dirty="0"/>
              <a:t>.</a:t>
            </a:r>
          </a:p>
          <a:p>
            <a:pPr>
              <a:lnSpc>
                <a:spcPct val="150000"/>
              </a:lnSpc>
            </a:pPr>
            <a:r>
              <a:rPr lang="it-IT" dirty="0" err="1"/>
              <a:t>Podporujte inovácie</a:t>
            </a:r>
            <a:r>
              <a:rPr lang="it-IT" dirty="0"/>
              <a:t>: Rámcujte </a:t>
            </a:r>
            <a:r>
              <a:rPr lang="it-IT" dirty="0" err="1"/>
              <a:t>problémy </a:t>
            </a:r>
            <a:r>
              <a:rPr lang="it-IT" dirty="0"/>
              <a:t>tak, aby </a:t>
            </a:r>
            <a:r>
              <a:rPr lang="it-IT" dirty="0" err="1"/>
              <a:t>umožňovali </a:t>
            </a:r>
            <a:r>
              <a:rPr lang="it-IT" dirty="0"/>
              <a:t>tvorivé </a:t>
            </a:r>
            <a:r>
              <a:rPr lang="it-IT" dirty="0" err="1"/>
              <a:t>riešenia</a:t>
            </a:r>
            <a:r>
              <a:rPr lang="it-IT" dirty="0"/>
              <a:t>.</a:t>
            </a:r>
          </a:p>
          <a:p>
            <a:pPr>
              <a:lnSpc>
                <a:spcPct val="150000"/>
              </a:lnSpc>
            </a:pPr>
            <a:r>
              <a:rPr lang="it-IT" dirty="0" err="1"/>
              <a:t>Stanovte metriky </a:t>
            </a:r>
            <a:r>
              <a:rPr lang="it-IT" dirty="0"/>
              <a:t>úspešnosti: 	Technická výkonnosť, vplyv na </a:t>
            </a:r>
            <a:r>
              <a:rPr lang="it-IT" dirty="0" err="1"/>
              <a:t>životné prostredie, hodnota pre </a:t>
            </a:r>
            <a:r>
              <a:rPr lang="it-IT" dirty="0"/>
              <a:t>komunitu</a:t>
            </a:r>
          </a:p>
        </p:txBody>
      </p:sp>
      <p:sp>
        <p:nvSpPr>
          <p:cNvPr id="3" name="Rettangolo 2"/>
          <p:cNvSpPr/>
          <p:nvPr/>
        </p:nvSpPr>
        <p:spPr>
          <a:xfrm>
            <a:off x="1729337" y="1829420"/>
            <a:ext cx="39353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Definovanie rozsahu a cieľov projektu</a:t>
            </a:r>
            <a:endParaRPr lang="it-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5979626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604210" y="2686591"/>
            <a:ext cx="996535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t-IT" dirty="0"/>
              <a:t>Zahŕňa rôzne odborné znalosti: </a:t>
            </a:r>
            <a:r>
              <a:rPr lang="it-IT" dirty="0" err="1"/>
              <a:t>konštrukčné</a:t>
            </a:r>
            <a:r>
              <a:rPr lang="it-IT" dirty="0"/>
              <a:t>, </a:t>
            </a:r>
            <a:r>
              <a:rPr lang="it-IT" dirty="0" err="1"/>
              <a:t>environmentálne</a:t>
            </a:r>
            <a:r>
              <a:rPr lang="it-IT" dirty="0"/>
              <a:t>, </a:t>
            </a:r>
            <a:r>
              <a:rPr lang="it-IT" dirty="0" err="1"/>
              <a:t>materiálové</a:t>
            </a:r>
            <a:r>
              <a:rPr lang="it-IT" dirty="0"/>
              <a:t>, </a:t>
            </a:r>
            <a:r>
              <a:rPr lang="it-IT" dirty="0" err="1"/>
              <a:t>digitálne modelovanie</a:t>
            </a:r>
            <a:r>
              <a:rPr lang="it-IT" dirty="0"/>
              <a:t>.</a:t>
            </a:r>
          </a:p>
          <a:p>
            <a:pPr>
              <a:lnSpc>
                <a:spcPct val="150000"/>
              </a:lnSpc>
            </a:pPr>
            <a:r>
              <a:rPr lang="it-IT" dirty="0" err="1"/>
              <a:t>Jasne prideľte úlohy</a:t>
            </a:r>
            <a:r>
              <a:rPr lang="it-IT" dirty="0"/>
              <a:t>: </a:t>
            </a:r>
            <a:r>
              <a:rPr lang="it-IT" dirty="0" err="1"/>
              <a:t>vedúci </a:t>
            </a:r>
            <a:r>
              <a:rPr lang="it-IT" dirty="0"/>
              <a:t>projektu, </a:t>
            </a:r>
            <a:r>
              <a:rPr lang="it-IT" dirty="0" err="1"/>
              <a:t>pracovník pre udržateľnosť</a:t>
            </a:r>
            <a:r>
              <a:rPr lang="it-IT" dirty="0"/>
              <a:t>, koordinátor </a:t>
            </a:r>
            <a:r>
              <a:rPr lang="it-IT" dirty="0" err="1"/>
              <a:t>inovácií </a:t>
            </a:r>
            <a:r>
              <a:rPr lang="it-IT" dirty="0"/>
              <a:t>atď.</a:t>
            </a:r>
          </a:p>
          <a:p>
            <a:pPr>
              <a:lnSpc>
                <a:spcPct val="150000"/>
              </a:lnSpc>
            </a:pPr>
            <a:r>
              <a:rPr lang="it-IT" dirty="0" err="1"/>
              <a:t>Podporujte </a:t>
            </a:r>
            <a:r>
              <a:rPr lang="it-IT" dirty="0"/>
              <a:t>otvorenú </a:t>
            </a:r>
            <a:r>
              <a:rPr lang="it-IT" dirty="0" err="1"/>
              <a:t>komunikáciu</a:t>
            </a:r>
            <a:r>
              <a:rPr lang="it-IT" dirty="0"/>
              <a:t>: Používajte </a:t>
            </a:r>
            <a:r>
              <a:rPr lang="it-IT" dirty="0" err="1"/>
              <a:t>nástroje na </a:t>
            </a:r>
            <a:r>
              <a:rPr lang="it-IT" dirty="0"/>
              <a:t>spoluprácu.</a:t>
            </a:r>
          </a:p>
          <a:p>
            <a:pPr>
              <a:lnSpc>
                <a:spcPct val="150000"/>
              </a:lnSpc>
            </a:pPr>
            <a:r>
              <a:rPr lang="it-IT" dirty="0"/>
              <a:t>Podpora tímovej kultúry: </a:t>
            </a:r>
            <a:r>
              <a:rPr lang="it-IT" dirty="0" err="1"/>
              <a:t>Podporujte </a:t>
            </a:r>
            <a:r>
              <a:rPr lang="it-IT" dirty="0"/>
              <a:t>brainstorming, </a:t>
            </a:r>
            <a:r>
              <a:rPr lang="it-IT" dirty="0" err="1"/>
              <a:t>rešpekt </a:t>
            </a:r>
            <a:r>
              <a:rPr lang="it-IT" dirty="0"/>
              <a:t>a </a:t>
            </a:r>
            <a:r>
              <a:rPr lang="it-IT" dirty="0" err="1"/>
              <a:t>interdisciplinárne vzdelávanie</a:t>
            </a:r>
            <a:r>
              <a:rPr lang="it-IT" dirty="0"/>
              <a:t>.</a:t>
            </a:r>
          </a:p>
        </p:txBody>
      </p:sp>
      <p:sp>
        <p:nvSpPr>
          <p:cNvPr id="3" name="Rettangolo 2"/>
          <p:cNvSpPr/>
          <p:nvPr/>
        </p:nvSpPr>
        <p:spPr>
          <a:xfrm>
            <a:off x="1604210" y="1964174"/>
            <a:ext cx="47680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Zostavte 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spolupracujúci </a:t>
            </a:r>
            <a:r>
              <a:rPr lang="it-IT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multidisciplinárny 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tím</a:t>
            </a:r>
          </a:p>
        </p:txBody>
      </p:sp>
    </p:spTree>
    <p:extLst>
      <p:ext uri="{BB962C8B-B14F-4D97-AF65-F5344CB8AC3E}">
        <p14:creationId xmlns:p14="http://schemas.microsoft.com/office/powerpoint/2010/main" val="30357249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48C6C078-B82A-CC22-B7A6-6E644FB9D191}"/>
              </a:ext>
            </a:extLst>
          </p:cNvPr>
          <p:cNvSpPr txBox="1"/>
          <p:nvPr/>
        </p:nvSpPr>
        <p:spPr>
          <a:xfrm>
            <a:off x="349558" y="3046143"/>
            <a:ext cx="11492884" cy="6926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000" b="1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Kreatívne inžinierstvo</a:t>
            </a:r>
          </a:p>
        </p:txBody>
      </p:sp>
      <p:sp>
        <p:nvSpPr>
          <p:cNvPr id="5" name="CuadroTexto 7">
            <a:extLst>
              <a:ext uri="{FF2B5EF4-FFF2-40B4-BE49-F238E27FC236}">
                <a16:creationId xmlns:a16="http://schemas.microsoft.com/office/drawing/2014/main" id="{48C6C078-B82A-CC22-B7A6-6E644FB9D191}"/>
              </a:ext>
            </a:extLst>
          </p:cNvPr>
          <p:cNvSpPr txBox="1"/>
          <p:nvPr/>
        </p:nvSpPr>
        <p:spPr>
          <a:xfrm>
            <a:off x="501958" y="3198543"/>
            <a:ext cx="11492884" cy="6926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000" b="1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Kreatívne inžinierstvo</a:t>
            </a:r>
          </a:p>
        </p:txBody>
      </p:sp>
      <p:sp>
        <p:nvSpPr>
          <p:cNvPr id="2" name="Rettangolo 1"/>
          <p:cNvSpPr/>
          <p:nvPr/>
        </p:nvSpPr>
        <p:spPr>
          <a:xfrm>
            <a:off x="2860370" y="2355134"/>
            <a:ext cx="6471259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>
                <a:latin typeface="Verdana" panose="020B0604030504040204" pitchFamily="34" charset="0"/>
                <a:ea typeface="Verdana" panose="020B0604030504040204" pitchFamily="34" charset="0"/>
              </a:rPr>
              <a:t>Úvod do úlohy </a:t>
            </a:r>
          </a:p>
          <a:p>
            <a:pPr algn="ctr"/>
            <a:r>
              <a:rPr lang="en-US" sz="3200" dirty="0">
                <a:latin typeface="Verdana" panose="020B0604030504040204" pitchFamily="34" charset="0"/>
                <a:ea typeface="Verdana" panose="020B0604030504040204" pitchFamily="34" charset="0"/>
              </a:rPr>
              <a:t>Tvorivosť v inžinierstve</a:t>
            </a:r>
            <a:endParaRPr lang="it-IT" sz="3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372314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1286576" y="2622959"/>
            <a:ext cx="9208106" cy="17113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t-IT" dirty="0" err="1"/>
              <a:t>Preskúmajte existujúce riešenia </a:t>
            </a:r>
            <a:r>
              <a:rPr lang="it-IT" dirty="0"/>
              <a:t>a nedostatky.</a:t>
            </a:r>
          </a:p>
          <a:p>
            <a:pPr>
              <a:lnSpc>
                <a:spcPct val="150000"/>
              </a:lnSpc>
            </a:pPr>
            <a:r>
              <a:rPr lang="it-IT" dirty="0"/>
              <a:t>Usporiadajte </a:t>
            </a:r>
            <a:r>
              <a:rPr lang="it-IT" dirty="0" err="1"/>
              <a:t>ideové </a:t>
            </a:r>
            <a:r>
              <a:rPr lang="it-IT" dirty="0"/>
              <a:t>stretnutia: Dizajnové </a:t>
            </a:r>
            <a:r>
              <a:rPr lang="it-IT" dirty="0" err="1"/>
              <a:t>charrettes </a:t>
            </a:r>
            <a:r>
              <a:rPr lang="it-IT" dirty="0"/>
              <a:t>alebo </a:t>
            </a:r>
            <a:r>
              <a:rPr lang="it-IT" dirty="0" err="1"/>
              <a:t>hackathony </a:t>
            </a:r>
            <a:r>
              <a:rPr lang="it-IT" dirty="0"/>
              <a:t>na generovanie </a:t>
            </a:r>
            <a:r>
              <a:rPr lang="it-IT" dirty="0" err="1"/>
              <a:t>nápadov</a:t>
            </a:r>
            <a:r>
              <a:rPr lang="it-IT" dirty="0"/>
              <a:t>.</a:t>
            </a:r>
          </a:p>
          <a:p>
            <a:pPr>
              <a:lnSpc>
                <a:spcPct val="150000"/>
              </a:lnSpc>
            </a:pPr>
            <a:r>
              <a:rPr lang="it-IT" dirty="0" err="1"/>
              <a:t>Hodnotenie materiálov</a:t>
            </a:r>
            <a:r>
              <a:rPr lang="it-IT" dirty="0"/>
              <a:t>, </a:t>
            </a:r>
            <a:r>
              <a:rPr lang="it-IT" dirty="0" err="1"/>
              <a:t>technológií </a:t>
            </a:r>
            <a:r>
              <a:rPr lang="it-IT" dirty="0"/>
              <a:t>a </a:t>
            </a:r>
            <a:r>
              <a:rPr lang="it-IT" dirty="0" err="1"/>
              <a:t>metód </a:t>
            </a:r>
            <a:r>
              <a:rPr lang="it-IT" dirty="0"/>
              <a:t>z hľadiska </a:t>
            </a:r>
            <a:r>
              <a:rPr lang="it-IT" dirty="0" err="1"/>
              <a:t>udržateľnosti </a:t>
            </a:r>
            <a:r>
              <a:rPr lang="it-IT" dirty="0"/>
              <a:t>a </a:t>
            </a:r>
            <a:r>
              <a:rPr lang="it-IT" dirty="0" err="1"/>
              <a:t>inovačného potenciálu</a:t>
            </a:r>
            <a:r>
              <a:rPr lang="it-IT" dirty="0"/>
              <a:t>.</a:t>
            </a:r>
          </a:p>
          <a:p>
            <a:pPr>
              <a:lnSpc>
                <a:spcPct val="150000"/>
              </a:lnSpc>
            </a:pPr>
            <a:r>
              <a:rPr lang="it-IT" dirty="0" err="1"/>
              <a:t>Včasné zapojenie zainteresovaných strán </a:t>
            </a:r>
            <a:r>
              <a:rPr lang="it-IT" dirty="0"/>
              <a:t>a komunity </a:t>
            </a:r>
            <a:r>
              <a:rPr lang="it-IT" dirty="0" err="1"/>
              <a:t>do </a:t>
            </a:r>
            <a:r>
              <a:rPr lang="it-IT" dirty="0"/>
              <a:t>získavania spätnej väzby.</a:t>
            </a:r>
          </a:p>
        </p:txBody>
      </p:sp>
      <p:sp>
        <p:nvSpPr>
          <p:cNvPr id="4" name="Rettangolo 3"/>
          <p:cNvSpPr/>
          <p:nvPr/>
        </p:nvSpPr>
        <p:spPr>
          <a:xfrm>
            <a:off x="1286576" y="1916048"/>
            <a:ext cx="2879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Fáza výskumu 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it-IT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nápadov</a:t>
            </a:r>
            <a:endParaRPr lang="it-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0646627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834189" y="2526707"/>
            <a:ext cx="10282045" cy="17113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t-IT" dirty="0"/>
              <a:t>Modelovanie a simulácia </a:t>
            </a:r>
            <a:r>
              <a:rPr lang="it-IT" dirty="0" err="1"/>
              <a:t>konceptov</a:t>
            </a:r>
            <a:endParaRPr lang="it-IT" dirty="0"/>
          </a:p>
          <a:p>
            <a:pPr>
              <a:lnSpc>
                <a:spcPct val="150000"/>
              </a:lnSpc>
            </a:pPr>
            <a:r>
              <a:rPr lang="it-IT" dirty="0" err="1"/>
              <a:t>Uplatňovanie hodnotenia udržateľnosti </a:t>
            </a:r>
            <a:r>
              <a:rPr lang="it-IT" dirty="0"/>
              <a:t>(</a:t>
            </a:r>
            <a:r>
              <a:rPr lang="it-IT" dirty="0" err="1"/>
              <a:t>analýza </a:t>
            </a:r>
            <a:r>
              <a:rPr lang="it-IT" dirty="0"/>
              <a:t>životného </a:t>
            </a:r>
            <a:r>
              <a:rPr lang="it-IT" dirty="0" err="1"/>
              <a:t>cyklu</a:t>
            </a:r>
            <a:r>
              <a:rPr lang="it-IT" dirty="0"/>
              <a:t>, uhlíkové </a:t>
            </a:r>
            <a:r>
              <a:rPr lang="it-IT" dirty="0" err="1"/>
              <a:t>účtovníctvo</a:t>
            </a:r>
            <a:r>
              <a:rPr lang="it-IT" dirty="0"/>
              <a:t>, vplyv využívania vody)</a:t>
            </a:r>
          </a:p>
          <a:p>
            <a:pPr>
              <a:lnSpc>
                <a:spcPct val="150000"/>
              </a:lnSpc>
            </a:pPr>
            <a:r>
              <a:rPr lang="it-IT" dirty="0" err="1"/>
              <a:t>Prototypové </a:t>
            </a:r>
            <a:r>
              <a:rPr lang="it-IT" dirty="0"/>
              <a:t>kreatívne </a:t>
            </a:r>
            <a:r>
              <a:rPr lang="it-IT" dirty="0" err="1"/>
              <a:t>riešenia </a:t>
            </a:r>
            <a:r>
              <a:rPr lang="it-IT" dirty="0"/>
              <a:t>(testovanie nových </a:t>
            </a:r>
            <a:r>
              <a:rPr lang="it-IT" dirty="0" err="1"/>
              <a:t>materiálov </a:t>
            </a:r>
            <a:r>
              <a:rPr lang="it-IT" dirty="0"/>
              <a:t>alebo modulárnych </a:t>
            </a:r>
            <a:r>
              <a:rPr lang="it-IT" dirty="0" err="1"/>
              <a:t>konštrukčných metód</a:t>
            </a:r>
            <a:r>
              <a:rPr lang="it-IT" dirty="0"/>
              <a:t>).</a:t>
            </a:r>
          </a:p>
        </p:txBody>
      </p:sp>
      <p:sp>
        <p:nvSpPr>
          <p:cNvPr id="3" name="Rettangolo 2"/>
          <p:cNvSpPr/>
          <p:nvPr/>
        </p:nvSpPr>
        <p:spPr>
          <a:xfrm>
            <a:off x="834190" y="1896797"/>
            <a:ext cx="50760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Vývoj koncepcie a integrácia udržateľnosti</a:t>
            </a:r>
            <a:endParaRPr lang="it-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0642421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887159" y="2465008"/>
            <a:ext cx="9440181" cy="17113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t-IT" dirty="0" err="1"/>
              <a:t>Príprava technických výkresov </a:t>
            </a:r>
            <a:r>
              <a:rPr lang="it-IT" dirty="0"/>
              <a:t>a </a:t>
            </a:r>
            <a:r>
              <a:rPr lang="it-IT" dirty="0" err="1"/>
              <a:t>modelov</a:t>
            </a:r>
            <a:r>
              <a:rPr lang="it-IT" dirty="0"/>
              <a:t>.</a:t>
            </a:r>
          </a:p>
          <a:p>
            <a:pPr>
              <a:lnSpc>
                <a:spcPct val="150000"/>
              </a:lnSpc>
            </a:pPr>
            <a:r>
              <a:rPr lang="it-IT" dirty="0"/>
              <a:t>Detailné pracovné postupy spolupráce: Zdieľané systémy dokumentov, pravidelné synchronizácie.</a:t>
            </a:r>
            <a:endParaRPr lang="sk-SK" dirty="0"/>
          </a:p>
          <a:p>
            <a:pPr>
              <a:lnSpc>
                <a:spcPct val="150000"/>
              </a:lnSpc>
            </a:pPr>
            <a:r>
              <a:rPr lang="it-IT" dirty="0"/>
              <a:t>Posúdenie environmentálneho a sociálneho vplyvu</a:t>
            </a:r>
            <a:endParaRPr lang="sk-SK" dirty="0"/>
          </a:p>
          <a:p>
            <a:pPr>
              <a:lnSpc>
                <a:spcPct val="150000"/>
              </a:lnSpc>
            </a:pPr>
            <a:r>
              <a:rPr lang="en-US" dirty="0" err="1"/>
              <a:t>Oslavujte</a:t>
            </a:r>
            <a:r>
              <a:rPr lang="en-US" dirty="0"/>
              <a:t> </a:t>
            </a:r>
            <a:r>
              <a:rPr lang="en-US" dirty="0" err="1"/>
              <a:t>príspevky</a:t>
            </a:r>
            <a:r>
              <a:rPr lang="en-US" dirty="0"/>
              <a:t> </a:t>
            </a:r>
            <a:r>
              <a:rPr lang="en-US" dirty="0" err="1"/>
              <a:t>tímu</a:t>
            </a:r>
            <a:r>
              <a:rPr lang="en-US" dirty="0"/>
              <a:t> a </a:t>
            </a:r>
            <a:r>
              <a:rPr lang="en-US" dirty="0" err="1"/>
              <a:t>podporujte</a:t>
            </a:r>
            <a:r>
              <a:rPr lang="en-US" dirty="0"/>
              <a:t> </a:t>
            </a:r>
            <a:r>
              <a:rPr lang="en-US" dirty="0" err="1"/>
              <a:t>kultúru</a:t>
            </a:r>
            <a:r>
              <a:rPr lang="en-US" dirty="0"/>
              <a:t> </a:t>
            </a:r>
            <a:r>
              <a:rPr lang="en-US" dirty="0" err="1"/>
              <a:t>tvorivosti</a:t>
            </a:r>
            <a:endParaRPr lang="it-IT" dirty="0"/>
          </a:p>
        </p:txBody>
      </p:sp>
      <p:sp>
        <p:nvSpPr>
          <p:cNvPr id="5" name="Rettangolo 4"/>
          <p:cNvSpPr/>
          <p:nvPr/>
        </p:nvSpPr>
        <p:spPr>
          <a:xfrm>
            <a:off x="834190" y="1896797"/>
            <a:ext cx="29620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Plánovanie a realizácia</a:t>
            </a:r>
            <a:endParaRPr lang="it-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9978331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1142199" y="2682324"/>
            <a:ext cx="90894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Precvičte si </a:t>
            </a:r>
            <a:r>
              <a:rPr lang="en-US" b="1" dirty="0"/>
              <a:t>inžiniersku komunikáciu </a:t>
            </a:r>
            <a:r>
              <a:rPr lang="en-US" dirty="0"/>
              <a:t>prostredníctvom výkresov, modelov a prezentácií.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2885858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571678" y="2483938"/>
            <a:ext cx="16199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Kreatívny dizajn</a:t>
            </a:r>
          </a:p>
        </p:txBody>
      </p:sp>
      <p:sp>
        <p:nvSpPr>
          <p:cNvPr id="3" name="Rettangolo 2"/>
          <p:cNvSpPr/>
          <p:nvPr/>
        </p:nvSpPr>
        <p:spPr>
          <a:xfrm>
            <a:off x="5081107" y="3244334"/>
            <a:ext cx="2029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err="1"/>
              <a:t>Materiálové inovácie</a:t>
            </a:r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1235911" y="3652167"/>
            <a:ext cx="28862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err="1"/>
              <a:t>Náročná </a:t>
            </a:r>
            <a:r>
              <a:rPr lang="it-IT" dirty="0"/>
              <a:t>práca na </a:t>
            </a:r>
            <a:r>
              <a:rPr lang="it-IT" dirty="0" err="1"/>
              <a:t>nadácii</a:t>
            </a:r>
          </a:p>
        </p:txBody>
      </p:sp>
      <p:sp>
        <p:nvSpPr>
          <p:cNvPr id="5" name="Rettangolo 4"/>
          <p:cNvSpPr/>
          <p:nvPr/>
        </p:nvSpPr>
        <p:spPr>
          <a:xfrm>
            <a:off x="7902228" y="3848865"/>
            <a:ext cx="14889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err="1"/>
              <a:t>Stabilita svahu</a:t>
            </a:r>
            <a:endParaRPr lang="it-IT" dirty="0"/>
          </a:p>
        </p:txBody>
      </p:sp>
      <p:sp>
        <p:nvSpPr>
          <p:cNvPr id="7" name="Rettangolo 6"/>
          <p:cNvSpPr/>
          <p:nvPr/>
        </p:nvSpPr>
        <p:spPr>
          <a:xfrm>
            <a:off x="8189553" y="2497755"/>
            <a:ext cx="27254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err="1"/>
              <a:t>Dopravné inžinierstvo</a:t>
            </a:r>
            <a:endParaRPr lang="it-IT" dirty="0"/>
          </a:p>
        </p:txBody>
      </p:sp>
      <p:sp>
        <p:nvSpPr>
          <p:cNvPr id="8" name="Rettangolo 7"/>
          <p:cNvSpPr/>
          <p:nvPr/>
        </p:nvSpPr>
        <p:spPr>
          <a:xfrm>
            <a:off x="5548452" y="4689909"/>
            <a:ext cx="29281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err="1"/>
              <a:t>Inžinierstvo </a:t>
            </a:r>
            <a:r>
              <a:rPr lang="it-IT" dirty="0"/>
              <a:t>vodných </a:t>
            </a:r>
            <a:r>
              <a:rPr lang="it-IT" dirty="0" err="1"/>
              <a:t>zdrojov</a:t>
            </a:r>
            <a:endParaRPr lang="it-IT" dirty="0"/>
          </a:p>
        </p:txBody>
      </p:sp>
      <p:sp>
        <p:nvSpPr>
          <p:cNvPr id="9" name="Rettangolo 8"/>
          <p:cNvSpPr/>
          <p:nvPr/>
        </p:nvSpPr>
        <p:spPr>
          <a:xfrm>
            <a:off x="638375" y="4597229"/>
            <a:ext cx="63741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err="1"/>
              <a:t>Environmentálne inžinierstvo</a:t>
            </a:r>
            <a:endParaRPr lang="it-IT" dirty="0"/>
          </a:p>
        </p:txBody>
      </p:sp>
      <p:sp>
        <p:nvSpPr>
          <p:cNvPr id="11" name="Rettangolo 10"/>
          <p:cNvSpPr/>
          <p:nvPr/>
        </p:nvSpPr>
        <p:spPr>
          <a:xfrm>
            <a:off x="225695" y="1685041"/>
            <a:ext cx="43869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Tvorivosť naprieč stavebnými disciplínami</a:t>
            </a:r>
            <a:endParaRPr lang="it-IT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10756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416994" y="1931029"/>
            <a:ext cx="715809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t-IT" dirty="0" err="1"/>
              <a:t>Environmentálne </a:t>
            </a:r>
            <a:r>
              <a:rPr lang="it-IT" dirty="0"/>
              <a:t>inžinierstvo </a:t>
            </a:r>
          </a:p>
          <a:p>
            <a:pPr>
              <a:lnSpc>
                <a:spcPct val="150000"/>
              </a:lnSpc>
            </a:pPr>
            <a:endParaRPr lang="it-IT" dirty="0"/>
          </a:p>
          <a:p>
            <a:pPr>
              <a:lnSpc>
                <a:spcPct val="150000"/>
              </a:lnSpc>
            </a:pPr>
            <a:r>
              <a:rPr lang="en-US" dirty="0"/>
              <a:t>Nízky dopad: Most minimalizuje svoju stopu v chránenej prírodnej oblasti tým, že ju križuje vo vysokom bode.</a:t>
            </a:r>
          </a:p>
          <a:p>
            <a:pPr>
              <a:lnSpc>
                <a:spcPct val="150000"/>
              </a:lnSpc>
            </a:pPr>
            <a:r>
              <a:rPr lang="en-US" dirty="0"/>
              <a:t>Udržateľnosť: Minimálne narušenie ekosystémov údolia a migračných trás vtákov.</a:t>
            </a:r>
            <a:endParaRPr lang="it-IT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9739" y="2677715"/>
            <a:ext cx="3272589" cy="145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18011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439553" y="2010688"/>
            <a:ext cx="777079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Stavebné </a:t>
            </a:r>
            <a:r>
              <a:rPr lang="it-IT" dirty="0" err="1"/>
              <a:t>inžinierstvo</a:t>
            </a:r>
            <a:endParaRPr lang="it-IT" dirty="0"/>
          </a:p>
          <a:p>
            <a:endParaRPr lang="it-IT" dirty="0"/>
          </a:p>
          <a:p>
            <a:r>
              <a:rPr lang="it-IT" dirty="0"/>
              <a:t>Inovatívne </a:t>
            </a:r>
            <a:r>
              <a:rPr lang="it-IT" dirty="0" err="1"/>
              <a:t>metódy</a:t>
            </a:r>
            <a:r>
              <a:rPr lang="it-IT" dirty="0"/>
              <a:t>: </a:t>
            </a:r>
            <a:r>
              <a:rPr lang="it-IT" dirty="0" err="1"/>
              <a:t>Segmenty boli prefabrikované </a:t>
            </a:r>
            <a:r>
              <a:rPr lang="it-IT" dirty="0"/>
              <a:t>a </a:t>
            </a:r>
            <a:r>
              <a:rPr lang="it-IT" dirty="0" err="1"/>
              <a:t>posúvali sa po pilieroch </a:t>
            </a:r>
            <a:r>
              <a:rPr lang="it-IT" dirty="0"/>
              <a:t>pomocou </a:t>
            </a:r>
            <a:r>
              <a:rPr lang="it-IT" dirty="0" err="1"/>
              <a:t>techniky spúšťania</a:t>
            </a:r>
            <a:r>
              <a:rPr lang="it-IT" dirty="0"/>
              <a:t>.</a:t>
            </a:r>
          </a:p>
          <a:p>
            <a:endParaRPr lang="it-IT" dirty="0"/>
          </a:p>
          <a:p>
            <a:r>
              <a:rPr lang="it-IT" dirty="0"/>
              <a:t>Časová a </a:t>
            </a:r>
            <a:r>
              <a:rPr lang="it-IT" dirty="0" err="1"/>
              <a:t>nákladová efektívnosť</a:t>
            </a:r>
            <a:r>
              <a:rPr lang="it-IT" dirty="0"/>
              <a:t>: </a:t>
            </a:r>
            <a:r>
              <a:rPr lang="it-IT" dirty="0" err="1"/>
              <a:t>Dokončené v </a:t>
            </a:r>
            <a:r>
              <a:rPr lang="it-IT" dirty="0"/>
              <a:t>predstihu </a:t>
            </a:r>
            <a:r>
              <a:rPr lang="it-IT" dirty="0" err="1"/>
              <a:t>vďaka pokročilému </a:t>
            </a:r>
            <a:r>
              <a:rPr lang="it-IT" dirty="0"/>
              <a:t>riadeniu </a:t>
            </a:r>
            <a:r>
              <a:rPr lang="it-IT" dirty="0" err="1"/>
              <a:t>projektu </a:t>
            </a:r>
            <a:r>
              <a:rPr lang="it-IT" dirty="0"/>
              <a:t>a plánovaniu </a:t>
            </a:r>
            <a:r>
              <a:rPr lang="it-IT" dirty="0" err="1"/>
              <a:t>logistiky</a:t>
            </a:r>
            <a:r>
              <a:rPr lang="it-IT" dirty="0"/>
              <a:t>.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3453" y="2164692"/>
            <a:ext cx="3024990" cy="2083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8290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497305" y="1814437"/>
            <a:ext cx="717403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Geotechnické inžinierstvo</a:t>
            </a:r>
          </a:p>
          <a:p>
            <a:endParaRPr lang="en-US" dirty="0"/>
          </a:p>
          <a:p>
            <a:r>
              <a:rPr lang="en-US" dirty="0"/>
              <a:t>Náročná práca na nadácii: Hlboké základy boli potrebné kvôli rôznorodej geológii a vysokému zaťaženiu vetrom na stavenisku.</a:t>
            </a:r>
          </a:p>
          <a:p>
            <a:endParaRPr lang="en-US" dirty="0"/>
          </a:p>
          <a:p>
            <a:r>
              <a:rPr lang="en-US" dirty="0"/>
              <a:t>Stabilita svahu: Inžinieri analyzovali a spevnili geologickú stavbu údolia, aby zabránili zosuvom pôdy počas výstavby a po nej.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8857" y="2185156"/>
            <a:ext cx="2916706" cy="1660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42941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968943" y="1929940"/>
            <a:ext cx="807880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t-IT" dirty="0" err="1"/>
              <a:t>Dopravné inžinierstvo</a:t>
            </a:r>
            <a:endParaRPr lang="it-IT" dirty="0"/>
          </a:p>
          <a:p>
            <a:pPr>
              <a:lnSpc>
                <a:spcPct val="150000"/>
              </a:lnSpc>
            </a:pPr>
            <a:endParaRPr lang="it-IT" dirty="0"/>
          </a:p>
          <a:p>
            <a:pPr>
              <a:lnSpc>
                <a:spcPct val="150000"/>
              </a:lnSpc>
            </a:pPr>
            <a:r>
              <a:rPr lang="it-IT" dirty="0" err="1"/>
              <a:t>	Optimalizácia prevádzky</a:t>
            </a:r>
            <a:endParaRPr lang="it-IT" dirty="0"/>
          </a:p>
          <a:p>
            <a:pPr>
              <a:lnSpc>
                <a:spcPct val="150000"/>
              </a:lnSpc>
            </a:pPr>
            <a:r>
              <a:rPr lang="it-IT" dirty="0" err="1"/>
              <a:t>	Bezpečnostný </a:t>
            </a:r>
            <a:r>
              <a:rPr lang="it-IT" dirty="0"/>
              <a:t>dizajn</a:t>
            </a:r>
          </a:p>
        </p:txBody>
      </p:sp>
      <p:pic>
        <p:nvPicPr>
          <p:cNvPr id="7170" name="Picture 2" descr="https://clipart-library.com/2023/rail-transport-cargo-logistics-freight-transport-logisti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2361" y="2807103"/>
            <a:ext cx="2365478" cy="2179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98706" y="1609812"/>
            <a:ext cx="3070860" cy="162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19371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843814" y="2164282"/>
            <a:ext cx="6096000" cy="212686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it-IT" dirty="0" err="1"/>
              <a:t>Inžinierstvo </a:t>
            </a:r>
            <a:r>
              <a:rPr lang="it-IT" dirty="0"/>
              <a:t>vodných </a:t>
            </a:r>
            <a:r>
              <a:rPr lang="it-IT" dirty="0" err="1"/>
              <a:t>zdrojov</a:t>
            </a:r>
            <a:endParaRPr lang="it-IT" dirty="0"/>
          </a:p>
          <a:p>
            <a:pPr>
              <a:lnSpc>
                <a:spcPct val="150000"/>
              </a:lnSpc>
            </a:pPr>
            <a:endParaRPr lang="it-IT" dirty="0"/>
          </a:p>
          <a:p>
            <a:pPr>
              <a:lnSpc>
                <a:spcPct val="150000"/>
              </a:lnSpc>
            </a:pPr>
            <a:r>
              <a:rPr lang="it-IT" dirty="0"/>
              <a:t>Kontrola </a:t>
            </a:r>
            <a:r>
              <a:rPr lang="it-IT" dirty="0" err="1"/>
              <a:t>dažďovej vody</a:t>
            </a:r>
            <a:r>
              <a:rPr lang="it-IT" dirty="0"/>
              <a:t>: </a:t>
            </a:r>
            <a:r>
              <a:rPr lang="it-IT" dirty="0" err="1"/>
              <a:t>odvodňovací systém </a:t>
            </a:r>
            <a:r>
              <a:rPr lang="it-IT" dirty="0"/>
              <a:t>a </a:t>
            </a:r>
            <a:r>
              <a:rPr lang="it-IT" dirty="0" err="1"/>
              <a:t>minimálny </a:t>
            </a:r>
            <a:r>
              <a:rPr lang="it-IT" dirty="0"/>
              <a:t>vplyv </a:t>
            </a:r>
          </a:p>
          <a:p>
            <a:pPr>
              <a:lnSpc>
                <a:spcPct val="150000"/>
              </a:lnSpc>
            </a:pPr>
            <a:r>
              <a:rPr lang="it-IT" dirty="0" err="1"/>
              <a:t>Ochrana životného prostredia</a:t>
            </a:r>
            <a:endParaRPr lang="it-IT" dirty="0"/>
          </a:p>
          <a:p>
            <a:pPr>
              <a:lnSpc>
                <a:spcPct val="150000"/>
              </a:lnSpc>
            </a:pPr>
            <a:r>
              <a:rPr lang="it-IT" dirty="0"/>
              <a:t>Riadenie </a:t>
            </a:r>
            <a:r>
              <a:rPr lang="it-IT" dirty="0" err="1"/>
              <a:t>odtoku</a:t>
            </a:r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9619" y="2164282"/>
            <a:ext cx="3158941" cy="1850356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9785" y="3545406"/>
            <a:ext cx="2524125" cy="200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9514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824753" y="2250141"/>
            <a:ext cx="39713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Kreativita nie je len pre umenie!</a:t>
            </a:r>
          </a:p>
          <a:p>
            <a:endParaRPr lang="en-US" dirty="0"/>
          </a:p>
          <a:p>
            <a:r>
              <a:rPr lang="en-US" dirty="0"/>
              <a:t>Kreativita je v inžinierstve nevyhnutná!</a:t>
            </a:r>
          </a:p>
          <a:p>
            <a:endParaRPr lang="en-US" dirty="0"/>
          </a:p>
        </p:txBody>
      </p:sp>
      <p:pic>
        <p:nvPicPr>
          <p:cNvPr id="6" name="Immagine 5" descr="Employment PNG Transparent Images | PNG All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5685" y="1851160"/>
            <a:ext cx="3061005" cy="1711419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4007224" y="3756707"/>
            <a:ext cx="6768806" cy="112274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ln/>
                <a:solidFill>
                  <a:schemeClr val="accent2">
                    <a:lumMod val="75000"/>
                  </a:schemeClr>
                </a:solidFill>
              </a:rPr>
              <a:t>Inžinieri riešia problémy reálneho sveta, ktoré si vyžadujú inovatívne myslenie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ln/>
                <a:solidFill>
                  <a:schemeClr val="accent2">
                    <a:lumMod val="75000"/>
                  </a:schemeClr>
                </a:solidFill>
              </a:rPr>
              <a:t>Kombinuje tradičné techniky s novými prístupmi</a:t>
            </a:r>
            <a:endParaRPr lang="it-IT" b="1" dirty="0">
              <a:ln/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1906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026694" y="1741704"/>
            <a:ext cx="830018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t-IT" dirty="0"/>
              <a:t>Urbanistické plánovanie</a:t>
            </a:r>
          </a:p>
          <a:p>
            <a:pPr>
              <a:lnSpc>
                <a:spcPct val="150000"/>
              </a:lnSpc>
            </a:pPr>
            <a:endParaRPr lang="it-IT" dirty="0"/>
          </a:p>
          <a:p>
            <a:pPr>
              <a:lnSpc>
                <a:spcPct val="150000"/>
              </a:lnSpc>
            </a:pPr>
            <a:r>
              <a:rPr lang="it-IT" dirty="0" err="1"/>
              <a:t>Zlepšenie životných podmienok</a:t>
            </a:r>
            <a:r>
              <a:rPr lang="it-IT" dirty="0"/>
              <a:t>.</a:t>
            </a:r>
          </a:p>
          <a:p>
            <a:pPr>
              <a:lnSpc>
                <a:spcPct val="150000"/>
              </a:lnSpc>
            </a:pPr>
            <a:r>
              <a:rPr lang="it-IT" dirty="0" err="1"/>
              <a:t>Cestovný ruch </a:t>
            </a:r>
            <a:r>
              <a:rPr lang="it-IT" dirty="0"/>
              <a:t>a hospodárstvo: </a:t>
            </a:r>
            <a:r>
              <a:rPr lang="it-IT" dirty="0" err="1"/>
              <a:t>podpora miestneho hospodárskeho rozvoja</a:t>
            </a:r>
            <a:r>
              <a:rPr lang="it-IT" dirty="0"/>
              <a:t>.</a:t>
            </a:r>
          </a:p>
          <a:p>
            <a:pPr>
              <a:lnSpc>
                <a:spcPct val="150000"/>
              </a:lnSpc>
            </a:pPr>
            <a:r>
              <a:rPr lang="it-IT" dirty="0" err="1"/>
              <a:t>Koordinácia </a:t>
            </a:r>
            <a:r>
              <a:rPr lang="it-IT" dirty="0"/>
              <a:t>využívania pôdy: Integrácia s </a:t>
            </a:r>
            <a:r>
              <a:rPr lang="it-IT" dirty="0" err="1"/>
              <a:t>územnými plánmi </a:t>
            </a:r>
            <a:r>
              <a:rPr lang="it-IT" dirty="0"/>
              <a:t>s cieľom </a:t>
            </a:r>
            <a:r>
              <a:rPr lang="it-IT" dirty="0" err="1"/>
              <a:t>chrániť vidiecky charakter a zároveň umožniť moderné prepojenie</a:t>
            </a:r>
            <a:r>
              <a:rPr lang="it-IT" dirty="0"/>
              <a:t>.</a:t>
            </a:r>
          </a:p>
          <a:p>
            <a:pPr>
              <a:lnSpc>
                <a:spcPct val="150000"/>
              </a:lnSpc>
            </a:pPr>
            <a:r>
              <a:rPr lang="it-IT" dirty="0" err="1"/>
              <a:t>Udržateľný rast</a:t>
            </a:r>
            <a:r>
              <a:rPr lang="it-IT" dirty="0"/>
              <a:t>: </a:t>
            </a:r>
            <a:r>
              <a:rPr lang="it-IT" dirty="0" err="1"/>
              <a:t>Podporovala decentralizáciu zlepšením dostupnosti okolitých </a:t>
            </a:r>
            <a:r>
              <a:rPr lang="it-IT" dirty="0"/>
              <a:t>miest a </a:t>
            </a:r>
            <a:r>
              <a:rPr lang="it-IT" dirty="0" err="1"/>
              <a:t>dedín</a:t>
            </a:r>
            <a:r>
              <a:rPr lang="it-IT" dirty="0"/>
              <a:t>, čím sa </a:t>
            </a:r>
            <a:r>
              <a:rPr lang="it-IT" dirty="0" err="1"/>
              <a:t>znížilo </a:t>
            </a:r>
            <a:r>
              <a:rPr lang="it-IT" dirty="0"/>
              <a:t>zaťaženie </a:t>
            </a:r>
            <a:r>
              <a:rPr lang="it-IT" dirty="0" err="1"/>
              <a:t>väčších miest</a:t>
            </a:r>
            <a:r>
              <a:rPr lang="it-IT" dirty="0"/>
              <a:t>.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3235" y="2344604"/>
            <a:ext cx="2295525" cy="1533525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83076" y="4096151"/>
            <a:ext cx="2511079" cy="1602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12359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1180699" y="2072708"/>
            <a:ext cx="970547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t-IT" dirty="0" err="1"/>
              <a:t>Problémový výskum</a:t>
            </a:r>
            <a:r>
              <a:rPr lang="it-IT" dirty="0"/>
              <a:t>: </a:t>
            </a:r>
            <a:r>
              <a:rPr lang="it-IT" dirty="0" err="1"/>
              <a:t>Pochopenie potrieb chodcov</a:t>
            </a:r>
            <a:r>
              <a:rPr lang="it-IT" dirty="0"/>
              <a:t>, </a:t>
            </a:r>
            <a:r>
              <a:rPr lang="it-IT" dirty="0" err="1"/>
              <a:t>obmedzení </a:t>
            </a:r>
            <a:r>
              <a:rPr lang="it-IT" dirty="0"/>
              <a:t>miesta, </a:t>
            </a:r>
            <a:r>
              <a:rPr lang="it-IT" dirty="0" err="1"/>
              <a:t>klímy</a:t>
            </a:r>
            <a:r>
              <a:rPr lang="it-IT" dirty="0"/>
              <a:t>.</a:t>
            </a:r>
          </a:p>
          <a:p>
            <a:pPr>
              <a:lnSpc>
                <a:spcPct val="150000"/>
              </a:lnSpc>
            </a:pPr>
            <a:r>
              <a:rPr lang="it-IT" dirty="0"/>
              <a:t>Brainstorming: Generujte </a:t>
            </a:r>
            <a:r>
              <a:rPr lang="it-IT" dirty="0" err="1"/>
              <a:t>koncepty </a:t>
            </a:r>
            <a:r>
              <a:rPr lang="it-IT" dirty="0"/>
              <a:t>dizajnu </a:t>
            </a:r>
            <a:r>
              <a:rPr lang="it-IT" dirty="0" err="1"/>
              <a:t>pomocou myšlienkových máp </a:t>
            </a:r>
            <a:r>
              <a:rPr lang="it-IT" dirty="0"/>
              <a:t>alebo </a:t>
            </a:r>
            <a:r>
              <a:rPr lang="it-IT" dirty="0" err="1"/>
              <a:t>skicovania</a:t>
            </a:r>
            <a:r>
              <a:rPr lang="it-IT" dirty="0"/>
              <a:t>.</a:t>
            </a:r>
          </a:p>
          <a:p>
            <a:pPr>
              <a:lnSpc>
                <a:spcPct val="150000"/>
              </a:lnSpc>
            </a:pPr>
            <a:r>
              <a:rPr lang="it-IT" dirty="0" err="1"/>
              <a:t>Fáza </a:t>
            </a:r>
            <a:r>
              <a:rPr lang="it-IT" dirty="0"/>
              <a:t>návrhu</a:t>
            </a:r>
            <a:r>
              <a:rPr lang="it-IT" dirty="0" err="1"/>
              <a:t>: Vytvorenie počiatočných konceptov (náčrtov</a:t>
            </a:r>
            <a:r>
              <a:rPr lang="it-IT" dirty="0"/>
              <a:t>, </a:t>
            </a:r>
            <a:r>
              <a:rPr lang="it-IT" dirty="0" err="1"/>
              <a:t>modelov</a:t>
            </a:r>
            <a:r>
              <a:rPr lang="it-IT" dirty="0"/>
              <a:t>)</a:t>
            </a:r>
          </a:p>
          <a:p>
            <a:pPr>
              <a:lnSpc>
                <a:spcPct val="150000"/>
              </a:lnSpc>
            </a:pPr>
            <a:r>
              <a:rPr lang="it-IT" dirty="0"/>
              <a:t>Simulovať </a:t>
            </a:r>
            <a:r>
              <a:rPr lang="it-IT" dirty="0" err="1"/>
              <a:t>štruktúru pomocou jednoduchého </a:t>
            </a:r>
            <a:r>
              <a:rPr lang="it-IT" dirty="0"/>
              <a:t>softvéru (napr. </a:t>
            </a:r>
            <a:r>
              <a:rPr lang="it-IT" dirty="0" err="1"/>
              <a:t>SketchUp</a:t>
            </a:r>
            <a:r>
              <a:rPr lang="it-IT" dirty="0"/>
              <a:t>)</a:t>
            </a:r>
          </a:p>
          <a:p>
            <a:pPr>
              <a:lnSpc>
                <a:spcPct val="150000"/>
              </a:lnSpc>
            </a:pPr>
            <a:r>
              <a:rPr lang="it-IT" dirty="0" err="1"/>
              <a:t>Výber materiálu: porovnanie tradičných </a:t>
            </a:r>
            <a:r>
              <a:rPr lang="it-IT" dirty="0"/>
              <a:t>a alternatívnych </a:t>
            </a:r>
            <a:r>
              <a:rPr lang="it-IT" dirty="0" err="1"/>
              <a:t>materiálov </a:t>
            </a:r>
            <a:r>
              <a:rPr lang="it-IT" dirty="0"/>
              <a:t>(</a:t>
            </a:r>
            <a:r>
              <a:rPr lang="it-IT" dirty="0" err="1"/>
              <a:t>bambus</a:t>
            </a:r>
            <a:r>
              <a:rPr lang="it-IT" dirty="0"/>
              <a:t>, </a:t>
            </a:r>
            <a:r>
              <a:rPr lang="it-IT" dirty="0" err="1"/>
              <a:t>recyklovaný plast </a:t>
            </a:r>
            <a:r>
              <a:rPr lang="it-IT" dirty="0"/>
              <a:t>atď.)</a:t>
            </a:r>
          </a:p>
          <a:p>
            <a:pPr>
              <a:lnSpc>
                <a:spcPct val="150000"/>
              </a:lnSpc>
            </a:pPr>
            <a:r>
              <a:rPr lang="it-IT" dirty="0" err="1"/>
              <a:t>Prototyp:</a:t>
            </a:r>
            <a:r>
              <a:rPr lang="it-IT" dirty="0"/>
              <a:t>Zostavte malú </a:t>
            </a:r>
            <a:r>
              <a:rPr lang="it-IT" dirty="0" err="1"/>
              <a:t>verziu </a:t>
            </a:r>
            <a:r>
              <a:rPr lang="it-IT" dirty="0"/>
              <a:t>alebo 3D </a:t>
            </a:r>
            <a:r>
              <a:rPr lang="it-IT" dirty="0" err="1"/>
              <a:t>modelTestovanie </a:t>
            </a:r>
            <a:r>
              <a:rPr lang="it-IT" dirty="0"/>
              <a:t>a </a:t>
            </a:r>
            <a:r>
              <a:rPr lang="it-IT" dirty="0" err="1"/>
              <a:t>hodnotenie:</a:t>
            </a:r>
            <a:r>
              <a:rPr lang="it-IT" dirty="0"/>
              <a:t>Testovanie modelu na </a:t>
            </a:r>
            <a:r>
              <a:rPr lang="it-IT" dirty="0" err="1"/>
              <a:t>zaťaženie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1180699" y="1568918"/>
            <a:ext cx="1607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>
                <a:solidFill>
                  <a:srgbClr val="0070C0"/>
                </a:solidFill>
              </a:rPr>
              <a:t>Kroky </a:t>
            </a:r>
            <a:r>
              <a:rPr lang="it-IT" dirty="0">
                <a:solidFill>
                  <a:srgbClr val="0070C0"/>
                </a:solidFill>
              </a:rPr>
              <a:t>projektu</a:t>
            </a:r>
          </a:p>
        </p:txBody>
      </p:sp>
    </p:spTree>
    <p:extLst>
      <p:ext uri="{BB962C8B-B14F-4D97-AF65-F5344CB8AC3E}">
        <p14:creationId xmlns:p14="http://schemas.microsoft.com/office/powerpoint/2010/main" val="128911480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363579" y="2653447"/>
            <a:ext cx="813655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it-IT" dirty="0"/>
              <a:t>Prezentácia: </a:t>
            </a:r>
          </a:p>
          <a:p>
            <a:pPr>
              <a:lnSpc>
                <a:spcPct val="200000"/>
              </a:lnSpc>
            </a:pPr>
            <a:r>
              <a:rPr lang="it-IT" dirty="0" err="1"/>
              <a:t>Predloženie záverečnej </a:t>
            </a:r>
            <a:r>
              <a:rPr lang="it-IT" dirty="0"/>
              <a:t>správy, portfólia návrhov a </a:t>
            </a:r>
            <a:r>
              <a:rPr lang="it-IT" dirty="0" err="1"/>
              <a:t>prezentácie</a:t>
            </a:r>
            <a:endParaRPr lang="it-IT" dirty="0"/>
          </a:p>
          <a:p>
            <a:pPr>
              <a:lnSpc>
                <a:spcPct val="200000"/>
              </a:lnSpc>
            </a:pPr>
            <a:r>
              <a:rPr lang="it-IT" dirty="0" err="1"/>
              <a:t>Zdôvodnite </a:t>
            </a:r>
            <a:r>
              <a:rPr lang="it-IT" dirty="0"/>
              <a:t>tvorivé a </a:t>
            </a:r>
            <a:r>
              <a:rPr lang="it-IT" dirty="0" err="1"/>
              <a:t>udržateľné rozhodnutia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6607501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670558" y="2539132"/>
            <a:ext cx="984022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Hodnotenie kompetenčného celku by malo odrážať tvorivé myslenie aj inžinierske základy, podporovať inovácie, riešenie problémov a praktické využitie.</a:t>
            </a:r>
            <a:endParaRPr lang="it-IT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it-IT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Reflexná správa: Krátka správa, v ktorej študenti vysvetlia svoj tvorivý proces, čo ich inšpirovalo k riešeniu a ako uplatnili inžinierske princípy.</a:t>
            </a:r>
            <a:endParaRPr lang="it-IT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Portfólio dizajnu: Záznam študentského procesu navrhovania, náčrtov, brainstormingu, nápadov a iterácií.</a:t>
            </a:r>
            <a:endParaRPr lang="it-IT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Tímová prezentácia alebo ukážka: Tím predstaví svoje riešenie a ukáže zdôvodnenie, vývoj návrhu, technickú realizovateľnosť a kreativitu.</a:t>
            </a:r>
            <a:endParaRPr lang="it-IT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4523154" y="1636916"/>
            <a:ext cx="20965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Kritériá hodnotenia</a:t>
            </a:r>
            <a:endParaRPr lang="it-IT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671079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363579" y="1682426"/>
            <a:ext cx="6096000" cy="3647152"/>
          </a:xfrm>
          <a:prstGeom prst="rect">
            <a:avLst/>
          </a:prstGeom>
        </p:spPr>
        <p:txBody>
          <a:bodyPr>
            <a:spAutoFit/>
          </a:bodyPr>
          <a:lstStyle/>
          <a:p>
            <a:pPr marL="742950" lvl="1" indent="-285750" algn="just">
              <a:lnSpc>
                <a:spcPct val="150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</a:rPr>
              <a:t>John E. Arnold (2016): Arnold: KREATÍVNE INŽINIERSTVO Podpora inovácií prostredníctvom iného myslenia</a:t>
            </a:r>
            <a:endParaRPr lang="it-IT" sz="14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50" lvl="1" indent="-285750" algn="just">
              <a:lnSpc>
                <a:spcPct val="150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</a:rPr>
              <a:t>Engel. (2018). Praktická tvorivosť a inovácie v systémovom inžinierstve. Wiley.</a:t>
            </a:r>
            <a:endParaRPr lang="it-IT" sz="14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50" lvl="1" indent="-285750" algn="just">
              <a:lnSpc>
                <a:spcPct val="150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</a:rPr>
              <a:t>Cross (2008): Cross: Engineering Design Methods: (Metódy navrhovania výrobkov): Stratégie navrhovania výrobkov. Wiley.</a:t>
            </a:r>
            <a:endParaRPr lang="it-IT" sz="14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50" lvl="1" indent="-285750" algn="just">
              <a:lnSpc>
                <a:spcPct val="150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400" dirty="0" err="1">
                <a:latin typeface="Calibri" panose="020F0502020204030204" pitchFamily="34" charset="0"/>
                <a:ea typeface="Calibri" panose="020F0502020204030204" pitchFamily="34" charset="0"/>
              </a:rPr>
              <a:t>Kuimova</a:t>
            </a: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</a:rPr>
              <a:t>, M.V., Burleigh, D.D., </a:t>
            </a:r>
            <a:r>
              <a:rPr lang="en-US" sz="1400" dirty="0" err="1">
                <a:latin typeface="Calibri" panose="020F0502020204030204" pitchFamily="34" charset="0"/>
                <a:ea typeface="Calibri" panose="020F0502020204030204" pitchFamily="34" charset="0"/>
              </a:rPr>
              <a:t>Rodionov</a:t>
            </a: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</a:rPr>
              <a:t>, D.A. (2017). Tvorivosť v inžinierskom vzdelávaní. Ponte Academic Journal, 73 (2).</a:t>
            </a:r>
            <a:endParaRPr lang="it-IT" sz="14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50" lvl="1" indent="-285750" algn="just">
              <a:lnSpc>
                <a:spcPct val="150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</a:rPr>
              <a:t>IDEO, Kelley, Littman (2001): Umelecké inovácie. Crown Business</a:t>
            </a:r>
            <a:endParaRPr lang="it-IT" sz="14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50" lvl="1" indent="-285750" algn="just">
              <a:lnSpc>
                <a:spcPct val="150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400" dirty="0" err="1">
                <a:latin typeface="Calibri" panose="020F0502020204030204" pitchFamily="34" charset="0"/>
                <a:ea typeface="Calibri" panose="020F0502020204030204" pitchFamily="34" charset="0"/>
              </a:rPr>
              <a:t>Dorst </a:t>
            </a: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</a:rPr>
              <a:t>(2015):  Dorst: Frame Innovation: Dramatický rámec (Frame): Vytváranie nového myslenia prostredníctvom dizajnu. MIT Press</a:t>
            </a: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it-IT" sz="1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632059" y="928373"/>
            <a:ext cx="6096000" cy="63094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en-GB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it-IT" sz="14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sz="1400" b="1" i="1" dirty="0">
                <a:latin typeface="Calibri" panose="020F0502020204030204" pitchFamily="34" charset="0"/>
                <a:ea typeface="Calibri" panose="020F0502020204030204" pitchFamily="34" charset="0"/>
              </a:rPr>
              <a:t>Odporúčané čítanie</a:t>
            </a:r>
            <a:endParaRPr lang="it-IT" sz="1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27143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48C6C078-B82A-CC22-B7A6-6E644FB9D191}"/>
              </a:ext>
            </a:extLst>
          </p:cNvPr>
          <p:cNvSpPr txBox="1"/>
          <p:nvPr/>
        </p:nvSpPr>
        <p:spPr>
          <a:xfrm>
            <a:off x="349558" y="3046143"/>
            <a:ext cx="11492884" cy="6926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000" b="1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Kreatívne inžinierstvo</a:t>
            </a:r>
          </a:p>
        </p:txBody>
      </p:sp>
      <p:sp>
        <p:nvSpPr>
          <p:cNvPr id="5" name="CuadroTexto 7">
            <a:extLst>
              <a:ext uri="{FF2B5EF4-FFF2-40B4-BE49-F238E27FC236}">
                <a16:creationId xmlns:a16="http://schemas.microsoft.com/office/drawing/2014/main" id="{48C6C078-B82A-CC22-B7A6-6E644FB9D191}"/>
              </a:ext>
            </a:extLst>
          </p:cNvPr>
          <p:cNvSpPr txBox="1"/>
          <p:nvPr/>
        </p:nvSpPr>
        <p:spPr>
          <a:xfrm>
            <a:off x="1219200" y="2328966"/>
            <a:ext cx="10802536" cy="17748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Aft>
                <a:spcPts val="800"/>
              </a:spcAft>
            </a:pPr>
            <a:r>
              <a:rPr lang="en-US" sz="1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Rozvíjať komplexný súbor zručností v oblasti kreatívneho inžinierstva</a:t>
            </a:r>
          </a:p>
          <a:p>
            <a:pPr>
              <a:lnSpc>
                <a:spcPct val="200000"/>
              </a:lnSpc>
              <a:spcAft>
                <a:spcPts val="800"/>
              </a:spcAft>
            </a:pPr>
            <a:r>
              <a:rPr lang="en-US" sz="1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Vybaviť inžinierov základnými kompetenciami pre pokročilé moduly</a:t>
            </a:r>
          </a:p>
          <a:p>
            <a:pPr>
              <a:lnSpc>
                <a:spcPct val="200000"/>
              </a:lnSpc>
              <a:spcAft>
                <a:spcPts val="800"/>
              </a:spcAft>
            </a:pPr>
            <a:r>
              <a:rPr lang="en-US" sz="1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pokrývajú širokú škálu od základných princípov až po pokročilé techniky</a:t>
            </a:r>
          </a:p>
        </p:txBody>
      </p:sp>
    </p:spTree>
    <p:extLst>
      <p:ext uri="{BB962C8B-B14F-4D97-AF65-F5344CB8AC3E}">
        <p14:creationId xmlns:p14="http://schemas.microsoft.com/office/powerpoint/2010/main" val="3601303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824753" y="2250141"/>
            <a:ext cx="39713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Definovanie kreativity</a:t>
            </a:r>
            <a:r>
              <a:rPr lang="it-IT" dirty="0"/>
              <a:t>... </a:t>
            </a:r>
            <a:endParaRPr lang="en-US" dirty="0"/>
          </a:p>
          <a:p>
            <a:endParaRPr lang="en-US" dirty="0"/>
          </a:p>
        </p:txBody>
      </p:sp>
      <p:sp>
        <p:nvSpPr>
          <p:cNvPr id="7" name="Rettangolo 6"/>
          <p:cNvSpPr/>
          <p:nvPr/>
        </p:nvSpPr>
        <p:spPr>
          <a:xfrm>
            <a:off x="4069974" y="2250141"/>
            <a:ext cx="6096000" cy="2169825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>
              <a:lnSpc>
                <a:spcPct val="250000"/>
              </a:lnSpc>
            </a:pPr>
            <a:r>
              <a:rPr lang="en-US" b="1" dirty="0">
                <a:ln/>
                <a:solidFill>
                  <a:schemeClr val="accent2">
                    <a:lumMod val="75000"/>
                  </a:schemeClr>
                </a:solidFill>
              </a:rPr>
              <a:t>Kreativita = schopnosť generovať nové a hodnotné nápady</a:t>
            </a:r>
          </a:p>
          <a:p>
            <a:pPr>
              <a:lnSpc>
                <a:spcPct val="250000"/>
              </a:lnSpc>
            </a:pPr>
            <a:r>
              <a:rPr lang="en-US" b="1" dirty="0">
                <a:ln/>
                <a:solidFill>
                  <a:schemeClr val="accent2">
                    <a:lumMod val="75000"/>
                  </a:schemeClr>
                </a:solidFill>
              </a:rPr>
              <a:t>Rôzne v závislosti od kontextu, kultúry a disciplíny</a:t>
            </a:r>
          </a:p>
          <a:p>
            <a:pPr>
              <a:lnSpc>
                <a:spcPct val="250000"/>
              </a:lnSpc>
            </a:pPr>
            <a:r>
              <a:rPr lang="en-US" b="1" dirty="0">
                <a:ln/>
                <a:solidFill>
                  <a:schemeClr val="accent2">
                    <a:lumMod val="75000"/>
                  </a:schemeClr>
                </a:solidFill>
              </a:rPr>
              <a:t>Proces, nielen osobná vlastnosť</a:t>
            </a:r>
            <a:endParaRPr lang="it-IT" b="1" dirty="0">
              <a:ln/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587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779928" y="2191541"/>
            <a:ext cx="39713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Význam </a:t>
            </a:r>
            <a:r>
              <a:rPr lang="it-IT" dirty="0" err="1"/>
              <a:t>kreativity </a:t>
            </a:r>
            <a:r>
              <a:rPr lang="it-IT" dirty="0"/>
              <a:t>... </a:t>
            </a:r>
            <a:endParaRPr lang="en-US" dirty="0"/>
          </a:p>
          <a:p>
            <a:endParaRPr lang="en-US" dirty="0"/>
          </a:p>
        </p:txBody>
      </p:sp>
      <p:sp>
        <p:nvSpPr>
          <p:cNvPr id="7" name="Rettangolo 6"/>
          <p:cNvSpPr/>
          <p:nvPr/>
        </p:nvSpPr>
        <p:spPr>
          <a:xfrm>
            <a:off x="779928" y="3007294"/>
            <a:ext cx="2716308" cy="96795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>
              <a:lnSpc>
                <a:spcPct val="150000"/>
              </a:lnSpc>
            </a:pPr>
            <a:r>
              <a:rPr lang="en-US" sz="2000" b="1" dirty="0">
                <a:ln/>
                <a:solidFill>
                  <a:schemeClr val="tx2">
                    <a:lumMod val="50000"/>
                  </a:schemeClr>
                </a:solidFill>
              </a:rPr>
              <a:t>Podporuje myslenie </a:t>
            </a:r>
          </a:p>
          <a:p>
            <a:pPr>
              <a:lnSpc>
                <a:spcPct val="150000"/>
              </a:lnSpc>
            </a:pPr>
            <a:r>
              <a:rPr lang="sk-SK" sz="2000" b="1" dirty="0">
                <a:ln/>
                <a:solidFill>
                  <a:schemeClr val="tx2">
                    <a:lumMod val="50000"/>
                  </a:schemeClr>
                </a:solidFill>
              </a:rPr>
              <a:t>„</a:t>
            </a:r>
            <a:r>
              <a:rPr lang="sk-SK" sz="2000" b="1" dirty="0" err="1">
                <a:ln/>
                <a:solidFill>
                  <a:schemeClr val="tx2">
                    <a:lumMod val="50000"/>
                  </a:schemeClr>
                </a:solidFill>
              </a:rPr>
              <a:t>out</a:t>
            </a:r>
            <a:r>
              <a:rPr lang="sk-SK" sz="2000" b="1" dirty="0">
                <a:ln/>
                <a:solidFill>
                  <a:schemeClr val="tx2">
                    <a:lumMod val="50000"/>
                  </a:schemeClr>
                </a:solidFill>
              </a:rPr>
              <a:t> of box“</a:t>
            </a:r>
            <a:r>
              <a:rPr lang="en-US" sz="2000" b="1" dirty="0">
                <a:ln/>
                <a:solidFill>
                  <a:schemeClr val="tx2">
                    <a:lumMod val="50000"/>
                  </a:schemeClr>
                </a:solidFill>
              </a:rPr>
              <a:t>!</a:t>
            </a:r>
          </a:p>
        </p:txBody>
      </p:sp>
      <p:pic>
        <p:nvPicPr>
          <p:cNvPr id="4" name="Immagine 3" descr="Clipart - Business Process - Numbered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8330" y="3078781"/>
            <a:ext cx="4195482" cy="1293325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3644152" y="3031146"/>
            <a:ext cx="3276601" cy="147732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>
              <a:lnSpc>
                <a:spcPct val="150000"/>
              </a:lnSpc>
            </a:pPr>
            <a:r>
              <a:rPr lang="en-US" sz="2000" b="1" dirty="0">
                <a:ln/>
                <a:solidFill>
                  <a:schemeClr val="tx2">
                    <a:lumMod val="50000"/>
                  </a:schemeClr>
                </a:solidFill>
              </a:rPr>
              <a:t>Niečo, čo budujete (proces), nielen niečo, čo ste</a:t>
            </a:r>
            <a:endParaRPr lang="it-IT" sz="2000" b="1" dirty="0">
              <a:ln/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8240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991261" y="3044424"/>
            <a:ext cx="341937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 err="1"/>
              <a:t>Novinka</a:t>
            </a:r>
            <a:r>
              <a:rPr lang="it-IT" sz="2000" dirty="0"/>
              <a:t>:</a:t>
            </a:r>
          </a:p>
          <a:p>
            <a:r>
              <a:rPr lang="it-IT" sz="2000" dirty="0" err="1"/>
              <a:t>Originálne nápady, aj keď založené </a:t>
            </a:r>
            <a:r>
              <a:rPr lang="it-IT" sz="2000" dirty="0"/>
              <a:t>na </a:t>
            </a:r>
            <a:r>
              <a:rPr lang="it-IT" sz="2000" dirty="0" err="1"/>
              <a:t>starých koncepciách</a:t>
            </a:r>
            <a:endParaRPr lang="it-IT" sz="2000" dirty="0"/>
          </a:p>
        </p:txBody>
      </p:sp>
      <p:sp>
        <p:nvSpPr>
          <p:cNvPr id="10" name="Rettangolo 9"/>
          <p:cNvSpPr/>
          <p:nvPr/>
        </p:nvSpPr>
        <p:spPr>
          <a:xfrm>
            <a:off x="6608683" y="3044423"/>
            <a:ext cx="393381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/>
              <a:t>Hodnota: </a:t>
            </a:r>
          </a:p>
          <a:p>
            <a:r>
              <a:rPr lang="it-IT" sz="2000" dirty="0" err="1"/>
              <a:t>Myšlienky </a:t>
            </a:r>
            <a:r>
              <a:rPr lang="it-IT" sz="2000" dirty="0"/>
              <a:t>musia byť </a:t>
            </a:r>
            <a:r>
              <a:rPr lang="it-IT" sz="2000" dirty="0" err="1"/>
              <a:t>užitočné</a:t>
            </a:r>
            <a:r>
              <a:rPr lang="it-IT" sz="2000" dirty="0"/>
              <a:t>, </a:t>
            </a:r>
            <a:r>
              <a:rPr lang="it-IT" sz="2000" dirty="0" err="1"/>
              <a:t>zmysluplné </a:t>
            </a:r>
            <a:r>
              <a:rPr lang="it-IT" sz="2000" dirty="0"/>
              <a:t>alebo </a:t>
            </a:r>
            <a:r>
              <a:rPr lang="it-IT" sz="2000" dirty="0" err="1"/>
              <a:t>pôsobivé</a:t>
            </a:r>
            <a:r>
              <a:rPr lang="it-IT" sz="2000" dirty="0"/>
              <a:t>.</a:t>
            </a:r>
          </a:p>
        </p:txBody>
      </p:sp>
      <p:sp>
        <p:nvSpPr>
          <p:cNvPr id="11" name="Rettangolo 10"/>
          <p:cNvSpPr/>
          <p:nvPr/>
        </p:nvSpPr>
        <p:spPr>
          <a:xfrm>
            <a:off x="4488922" y="2110282"/>
            <a:ext cx="38485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dirty="0" err="1"/>
              <a:t>Nevyhnutné pre skutočnú tvorivosť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248018746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B25F6574C1A5F4DBA6078C7280CA716" ma:contentTypeVersion="13" ma:contentTypeDescription="Create a new document." ma:contentTypeScope="" ma:versionID="1b64bbbcb908d37171daeb77abb5c930">
  <xsd:schema xmlns:xsd="http://www.w3.org/2001/XMLSchema" xmlns:xs="http://www.w3.org/2001/XMLSchema" xmlns:p="http://schemas.microsoft.com/office/2006/metadata/properties" xmlns:ns2="9828fac7-17f3-44ee-b4d6-7e2b9fd809a9" xmlns:ns3="553c96e3-e830-4724-b7fc-91d977a355ca" targetNamespace="http://schemas.microsoft.com/office/2006/metadata/properties" ma:root="true" ma:fieldsID="5d06c108eb4a47544acdf942045fa819" ns2:_="" ns3:_="">
    <xsd:import namespace="9828fac7-17f3-44ee-b4d6-7e2b9fd809a9"/>
    <xsd:import namespace="553c96e3-e830-4724-b7fc-91d977a355c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28fac7-17f3-44ee-b4d6-7e2b9fd809a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6badb5f0-a2b0-4fa5-985f-380381272ce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3c96e3-e830-4724-b7fc-91d977a355ca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e13725a7-7e5c-4054-88ab-81837c716130}" ma:internalName="TaxCatchAll" ma:showField="CatchAllData" ma:web="553c96e3-e830-4724-b7fc-91d977a355c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828fac7-17f3-44ee-b4d6-7e2b9fd809a9">
      <Terms xmlns="http://schemas.microsoft.com/office/infopath/2007/PartnerControls"/>
    </lcf76f155ced4ddcb4097134ff3c332f>
    <TaxCatchAll xmlns="553c96e3-e830-4724-b7fc-91d977a355ca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021791D-1F6E-4EFD-BFD6-B62AC3C8709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828fac7-17f3-44ee-b4d6-7e2b9fd809a9"/>
    <ds:schemaRef ds:uri="553c96e3-e830-4724-b7fc-91d977a355c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0C0E166-E906-49F1-95F9-EAB1DFF34A93}">
  <ds:schemaRefs>
    <ds:schemaRef ds:uri="http://purl.org/dc/dcmitype/"/>
    <ds:schemaRef ds:uri="553c96e3-e830-4724-b7fc-91d977a355ca"/>
    <ds:schemaRef ds:uri="http://schemas.microsoft.com/office/2006/documentManagement/types"/>
    <ds:schemaRef ds:uri="http://purl.org/dc/elements/1.1/"/>
    <ds:schemaRef ds:uri="http://www.w3.org/XML/1998/namespace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9828fac7-17f3-44ee-b4d6-7e2b9fd809a9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6BD4BB21-5238-4D8C-850D-7C01745548F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252</TotalTime>
  <Words>2015</Words>
  <Application>Microsoft Office PowerPoint</Application>
  <PresentationFormat>Širokouhlá</PresentationFormat>
  <Paragraphs>286</Paragraphs>
  <Slides>54</Slides>
  <Notes>46</Notes>
  <HiddenSlides>0</HiddenSlides>
  <MMClips>0</MMClips>
  <ScaleCrop>false</ScaleCrop>
  <HeadingPairs>
    <vt:vector size="6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54</vt:i4>
      </vt:variant>
    </vt:vector>
  </HeadingPairs>
  <TitlesOfParts>
    <vt:vector size="60" baseType="lpstr">
      <vt:lpstr>Arial</vt:lpstr>
      <vt:lpstr>Calibri</vt:lpstr>
      <vt:lpstr>Calibri Light</vt:lpstr>
      <vt:lpstr>Courier New</vt:lpstr>
      <vt:lpstr>Verdana</vt:lpstr>
      <vt:lpstr>Tema di Office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Rossella</dc:creator>
  <cp:keywords>, docId:78A6691EC509E8DCFA711F6E7768D137</cp:keywords>
  <cp:lastModifiedBy>Zuzana Palková</cp:lastModifiedBy>
  <cp:revision>45</cp:revision>
  <dcterms:created xsi:type="dcterms:W3CDTF">2025-05-09T15:27:59Z</dcterms:created>
  <dcterms:modified xsi:type="dcterms:W3CDTF">2025-05-26T17:43:23Z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0x0101003B25F6574C1A5F4DBA6078C7280CA716</vt:lpwstr>
  </property>
  <property fmtid="{D5CDD505-2E9C-101B-9397-08002B2CF9AE}" pid="3" name="MediaServiceImageTags">
    <vt:lpwstr/>
  </property>
</Properties>
</file>